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sldIdLst>
    <p:sldId id="257" r:id="rId2"/>
    <p:sldId id="274" r:id="rId3"/>
    <p:sldId id="259" r:id="rId4"/>
    <p:sldId id="260" r:id="rId5"/>
    <p:sldId id="266" r:id="rId6"/>
    <p:sldId id="261" r:id="rId7"/>
    <p:sldId id="267" r:id="rId8"/>
    <p:sldId id="268" r:id="rId9"/>
    <p:sldId id="269" r:id="rId10"/>
    <p:sldId id="270" r:id="rId11"/>
    <p:sldId id="273" r:id="rId12"/>
    <p:sldId id="292" r:id="rId13"/>
    <p:sldId id="276" r:id="rId14"/>
    <p:sldId id="296" r:id="rId15"/>
    <p:sldId id="277" r:id="rId16"/>
    <p:sldId id="278" r:id="rId17"/>
    <p:sldId id="279" r:id="rId18"/>
    <p:sldId id="297" r:id="rId19"/>
    <p:sldId id="280" r:id="rId20"/>
    <p:sldId id="281" r:id="rId21"/>
    <p:sldId id="282" r:id="rId22"/>
    <p:sldId id="298" r:id="rId23"/>
    <p:sldId id="289" r:id="rId24"/>
    <p:sldId id="291" r:id="rId25"/>
    <p:sldId id="283" r:id="rId26"/>
    <p:sldId id="288" r:id="rId27"/>
    <p:sldId id="286" r:id="rId28"/>
    <p:sldId id="287" r:id="rId29"/>
    <p:sldId id="284" r:id="rId30"/>
    <p:sldId id="285" r:id="rId31"/>
    <p:sldId id="293" r:id="rId32"/>
    <p:sldId id="295"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220"/>
    <p:restoredTop sz="94662"/>
  </p:normalViewPr>
  <p:slideViewPr>
    <p:cSldViewPr snapToGrid="0" snapToObjects="1" showGuides="1">
      <p:cViewPr>
        <p:scale>
          <a:sx n="85" d="100"/>
          <a:sy n="85" d="100"/>
        </p:scale>
        <p:origin x="600" y="48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3/26/20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xmlns="" id="{9C7DE7FF-FD86-434E-91D5-DF1AA23EE75F}"/>
              </a:ext>
            </a:extLst>
          </p:cNvPr>
          <p:cNvPicPr>
            <a:picLocks noChangeAspect="1"/>
          </p:cNvPicPr>
          <p:nvPr userDrawn="1"/>
        </p:nvPicPr>
        <p:blipFill>
          <a:blip r:embed="rId3"/>
          <a:stretch>
            <a:fillRect/>
          </a:stretch>
        </p:blipFill>
        <p:spPr>
          <a:xfrm>
            <a:off x="660400" y="6041329"/>
            <a:ext cx="4800600" cy="355823"/>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xmlns=""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xmlns=""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xmlns=""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xmlns=""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xmlns=""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xmlns=""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xmlns=""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xmlns=""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xmlns=""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xmlns=""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xmlns=""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xmlns=""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xmlns=""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xmlns=""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xmlns=""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xmlns="" id="{27B0F206-4721-B742-B71F-C0AADA23A984}"/>
              </a:ext>
            </a:extLst>
          </p:cNvPr>
          <p:cNvPicPr>
            <a:picLocks noChangeAspect="1"/>
          </p:cNvPicPr>
          <p:nvPr userDrawn="1"/>
        </p:nvPicPr>
        <p:blipFill>
          <a:blip r:embed="rId17"/>
          <a:stretch>
            <a:fillRect/>
          </a:stretch>
        </p:blipFill>
        <p:spPr>
          <a:xfrm>
            <a:off x="355600" y="321249"/>
            <a:ext cx="4800600" cy="355823"/>
          </a:xfrm>
          <a:prstGeom prst="rect">
            <a:avLst/>
          </a:prstGeom>
        </p:spPr>
      </p:pic>
      <p:sp>
        <p:nvSpPr>
          <p:cNvPr id="7" name="Footer Placeholder 4">
            <a:extLst>
              <a:ext uri="{FF2B5EF4-FFF2-40B4-BE49-F238E27FC236}">
                <a16:creationId xmlns:a16="http://schemas.microsoft.com/office/drawing/2014/main" xmlns=""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5.xml"/><Relationship Id="rId2" Type="http://schemas.openxmlformats.org/officeDocument/2006/relationships/image" Target="../media/image9.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8.xml"/><Relationship Id="rId2" Type="http://schemas.openxmlformats.org/officeDocument/2006/relationships/image" Target="../media/image1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xmlns="" id="{1089AC9A-5D7D-5A4C-8605-7607252D4FA1}"/>
              </a:ext>
            </a:extLst>
          </p:cNvPr>
          <p:cNvSpPr>
            <a:spLocks noGrp="1"/>
          </p:cNvSpPr>
          <p:nvPr>
            <p:ph type="ctrTitle"/>
          </p:nvPr>
        </p:nvSpPr>
        <p:spPr>
          <a:xfrm>
            <a:off x="658368" y="1490472"/>
            <a:ext cx="6638544" cy="926157"/>
          </a:xfrm>
        </p:spPr>
        <p:txBody>
          <a:bodyPr/>
          <a:lstStyle/>
          <a:p>
            <a:r>
              <a:rPr lang="en-US" sz="5000" cap="none" dirty="0" smtClean="0"/>
              <a:t>CSE 727: Seminar </a:t>
            </a:r>
            <a:endParaRPr lang="en-US" sz="5000" cap="none" dirty="0"/>
          </a:p>
        </p:txBody>
      </p:sp>
      <p:sp>
        <p:nvSpPr>
          <p:cNvPr id="8" name="TextBox 7"/>
          <p:cNvSpPr txBox="1"/>
          <p:nvPr/>
        </p:nvSpPr>
        <p:spPr>
          <a:xfrm>
            <a:off x="658368" y="2573382"/>
            <a:ext cx="6506974" cy="1323439"/>
          </a:xfrm>
          <a:prstGeom prst="rect">
            <a:avLst/>
          </a:prstGeom>
          <a:noFill/>
        </p:spPr>
        <p:txBody>
          <a:bodyPr wrap="none" rtlCol="0">
            <a:spAutoFit/>
          </a:bodyPr>
          <a:lstStyle/>
          <a:p>
            <a:r>
              <a:rPr lang="en-US" sz="4000" dirty="0" smtClean="0"/>
              <a:t>Selected Topics on Internet </a:t>
            </a:r>
          </a:p>
          <a:p>
            <a:r>
              <a:rPr lang="en-US" sz="4000" dirty="0" smtClean="0"/>
              <a:t>of Things</a:t>
            </a:r>
            <a:endParaRPr lang="en-US" sz="4000" dirty="0"/>
          </a:p>
        </p:txBody>
      </p:sp>
      <p:sp>
        <p:nvSpPr>
          <p:cNvPr id="9" name="TextBox 8"/>
          <p:cNvSpPr txBox="1"/>
          <p:nvPr/>
        </p:nvSpPr>
        <p:spPr>
          <a:xfrm>
            <a:off x="658368" y="4950823"/>
            <a:ext cx="2954655" cy="646331"/>
          </a:xfrm>
          <a:prstGeom prst="rect">
            <a:avLst/>
          </a:prstGeom>
          <a:noFill/>
        </p:spPr>
        <p:txBody>
          <a:bodyPr wrap="none" rtlCol="0">
            <a:spAutoFit/>
          </a:bodyPr>
          <a:lstStyle/>
          <a:p>
            <a:r>
              <a:rPr lang="en-US" dirty="0" smtClean="0"/>
              <a:t>Presenter: Sai Suresh Dalli</a:t>
            </a:r>
          </a:p>
          <a:p>
            <a:r>
              <a:rPr lang="en-US" dirty="0" smtClean="0"/>
              <a:t>UBIT No. 50316378</a:t>
            </a:r>
            <a:endParaRPr lang="en-US" dirty="0"/>
          </a:p>
        </p:txBody>
      </p:sp>
    </p:spTree>
    <p:extLst>
      <p:ext uri="{BB962C8B-B14F-4D97-AF65-F5344CB8AC3E}">
        <p14:creationId xmlns:p14="http://schemas.microsoft.com/office/powerpoint/2010/main" val="407818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CD8FCB22-2DC7-E144-8B90-49F436AB4F01}"/>
              </a:ext>
            </a:extLst>
          </p:cNvPr>
          <p:cNvSpPr>
            <a:spLocks noGrp="1"/>
          </p:cNvSpPr>
          <p:nvPr>
            <p:ph type="title"/>
          </p:nvPr>
        </p:nvSpPr>
        <p:spPr>
          <a:xfrm>
            <a:off x="566927" y="1358537"/>
            <a:ext cx="7897803" cy="732010"/>
          </a:xfrm>
        </p:spPr>
        <p:txBody>
          <a:bodyPr/>
          <a:lstStyle/>
          <a:p>
            <a:r>
              <a:rPr lang="en-US" dirty="0" smtClean="0"/>
              <a:t>Our Solution- Overview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927" y="2361111"/>
            <a:ext cx="10604500" cy="3112226"/>
          </a:xfrm>
          <a:prstGeom prst="rect">
            <a:avLst/>
          </a:prstGeom>
        </p:spPr>
      </p:pic>
    </p:spTree>
    <p:extLst>
      <p:ext uri="{BB962C8B-B14F-4D97-AF65-F5344CB8AC3E}">
        <p14:creationId xmlns:p14="http://schemas.microsoft.com/office/powerpoint/2010/main" val="29211353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p:txBody>
          <a:bodyPr/>
          <a:lstStyle/>
          <a:p>
            <a:r>
              <a:rPr lang="en-US" dirty="0" smtClean="0"/>
              <a:t>A Ideal Virtual Activity Sensor</a:t>
            </a:r>
            <a:endParaRPr lang="en-US" dirty="0"/>
          </a:p>
        </p:txBody>
      </p:sp>
      <p:sp>
        <p:nvSpPr>
          <p:cNvPr id="55" name="TextBox 54"/>
          <p:cNvSpPr txBox="1"/>
          <p:nvPr/>
        </p:nvSpPr>
        <p:spPr>
          <a:xfrm>
            <a:off x="1071154" y="2521131"/>
            <a:ext cx="5859296" cy="3139321"/>
          </a:xfrm>
          <a:prstGeom prst="rect">
            <a:avLst/>
          </a:prstGeom>
          <a:noFill/>
        </p:spPr>
        <p:txBody>
          <a:bodyPr wrap="none" rtlCol="0">
            <a:spAutoFit/>
          </a:bodyPr>
          <a:lstStyle/>
          <a:p>
            <a:r>
              <a:rPr lang="en-US" dirty="0" smtClean="0"/>
              <a:t>A Ideal Activity sensor should:</a:t>
            </a:r>
          </a:p>
          <a:p>
            <a:endParaRPr lang="en-US" dirty="0"/>
          </a:p>
          <a:p>
            <a:pPr marL="285750" indent="-285750">
              <a:buFont typeface="Arial" charset="0"/>
              <a:buChar char="•"/>
            </a:pPr>
            <a:r>
              <a:rPr lang="en-US" dirty="0" smtClean="0"/>
              <a:t>Have a constant frequency (say 25 Hz)</a:t>
            </a:r>
          </a:p>
          <a:p>
            <a:pPr marL="285750" indent="-285750">
              <a:buFont typeface="Arial" charset="0"/>
              <a:buChar char="•"/>
            </a:pPr>
            <a:endParaRPr lang="en-US" dirty="0"/>
          </a:p>
          <a:p>
            <a:pPr marL="285750" indent="-285750">
              <a:buFont typeface="Arial" charset="0"/>
              <a:buChar char="•"/>
            </a:pPr>
            <a:r>
              <a:rPr lang="en-US" dirty="0" smtClean="0"/>
              <a:t>Have only a few dimensions (like axes in sensors)</a:t>
            </a:r>
          </a:p>
          <a:p>
            <a:pPr marL="285750" indent="-285750">
              <a:buFont typeface="Arial" charset="0"/>
              <a:buChar char="•"/>
            </a:pPr>
            <a:endParaRPr lang="en-US" dirty="0"/>
          </a:p>
          <a:p>
            <a:pPr marL="285750" indent="-285750">
              <a:buFont typeface="Arial" charset="0"/>
              <a:buChar char="•"/>
            </a:pPr>
            <a:r>
              <a:rPr lang="en-US" dirty="0" smtClean="0"/>
              <a:t>Capture correlation across the sensors and locations</a:t>
            </a:r>
          </a:p>
          <a:p>
            <a:pPr marL="285750" indent="-285750">
              <a:buFont typeface="Arial" charset="0"/>
              <a:buChar char="•"/>
            </a:pPr>
            <a:endParaRPr lang="en-US" dirty="0"/>
          </a:p>
          <a:p>
            <a:pPr marL="285750" indent="-285750">
              <a:buFont typeface="Arial" charset="0"/>
              <a:buChar char="•"/>
            </a:pPr>
            <a:r>
              <a:rPr lang="en-US" dirty="0" smtClean="0"/>
              <a:t>Be generalizable</a:t>
            </a:r>
          </a:p>
          <a:p>
            <a:pPr marL="285750" indent="-285750">
              <a:buFont typeface="Arial" charset="0"/>
              <a:buChar char="•"/>
            </a:pPr>
            <a:endParaRPr lang="en-US" dirty="0"/>
          </a:p>
          <a:p>
            <a:pPr marL="285750" indent="-285750">
              <a:buFont typeface="Arial" charset="0"/>
              <a:buChar char="•"/>
            </a:pPr>
            <a:r>
              <a:rPr lang="en-US" dirty="0" smtClean="0"/>
              <a:t>Small size model (Few parameters) </a:t>
            </a:r>
            <a:endParaRPr lang="en-US" dirty="0"/>
          </a:p>
        </p:txBody>
      </p:sp>
    </p:spTree>
    <p:extLst>
      <p:ext uri="{BB962C8B-B14F-4D97-AF65-F5344CB8AC3E}">
        <p14:creationId xmlns:p14="http://schemas.microsoft.com/office/powerpoint/2010/main" val="2782886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043" y="2503356"/>
            <a:ext cx="6550701" cy="1604030"/>
          </a:xfrm>
        </p:spPr>
        <p:txBody>
          <a:bodyPr/>
          <a:lstStyle/>
          <a:p>
            <a:r>
              <a:rPr lang="en-US" sz="4000" dirty="0" smtClean="0"/>
              <a:t>How Do We Obtain This </a:t>
            </a:r>
            <a:br>
              <a:rPr lang="en-US" sz="4000" dirty="0" smtClean="0"/>
            </a:br>
            <a:r>
              <a:rPr lang="en-US" sz="4000" dirty="0" smtClean="0"/>
              <a:t>Virtual Activity Sensor ?</a:t>
            </a:r>
            <a:endParaRPr lang="en-US" sz="4000" dirty="0"/>
          </a:p>
        </p:txBody>
      </p:sp>
    </p:spTree>
    <p:extLst>
      <p:ext uri="{BB962C8B-B14F-4D97-AF65-F5344CB8AC3E}">
        <p14:creationId xmlns:p14="http://schemas.microsoft.com/office/powerpoint/2010/main" val="8965052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371600"/>
            <a:ext cx="10262181" cy="718947"/>
          </a:xfrm>
        </p:spPr>
        <p:txBody>
          <a:bodyPr/>
          <a:lstStyle/>
          <a:p>
            <a:r>
              <a:rPr lang="en-US"/>
              <a:t>Branched </a:t>
            </a:r>
            <a:r>
              <a:rPr lang="en-US" smtClean="0"/>
              <a:t>Parallel Training </a:t>
            </a:r>
            <a:r>
              <a:rPr lang="en-US" dirty="0"/>
              <a:t>Framework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461" y="2291443"/>
            <a:ext cx="9015111" cy="3821975"/>
          </a:xfrm>
          <a:prstGeom prst="rect">
            <a:avLst/>
          </a:prstGeom>
        </p:spPr>
      </p:pic>
    </p:spTree>
    <p:extLst>
      <p:ext uri="{BB962C8B-B14F-4D97-AF65-F5344CB8AC3E}">
        <p14:creationId xmlns:p14="http://schemas.microsoft.com/office/powerpoint/2010/main" val="6537364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Fusion Model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928" y="2090547"/>
            <a:ext cx="2692400" cy="3886200"/>
          </a:xfrm>
          <a:prstGeom prst="rect">
            <a:avLst/>
          </a:prstGeom>
        </p:spPr>
      </p:pic>
      <p:sp>
        <p:nvSpPr>
          <p:cNvPr id="5" name="Snip Single Corner Rectangle 4"/>
          <p:cNvSpPr/>
          <p:nvPr/>
        </p:nvSpPr>
        <p:spPr>
          <a:xfrm>
            <a:off x="5381468" y="2941819"/>
            <a:ext cx="2623279" cy="2623279"/>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811841" y="2090546"/>
            <a:ext cx="3762531" cy="44601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082599" y="2439648"/>
            <a:ext cx="974361" cy="10043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056960" y="2900593"/>
            <a:ext cx="1874804" cy="427223"/>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160958" y="2941818"/>
            <a:ext cx="0" cy="2623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037883" y="2926825"/>
            <a:ext cx="29980" cy="262328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6200000">
            <a:off x="5232617" y="4111889"/>
            <a:ext cx="979755" cy="369332"/>
          </a:xfrm>
          <a:prstGeom prst="rect">
            <a:avLst/>
          </a:prstGeom>
          <a:noFill/>
        </p:spPr>
        <p:txBody>
          <a:bodyPr wrap="none" rtlCol="0">
            <a:spAutoFit/>
          </a:bodyPr>
          <a:lstStyle/>
          <a:p>
            <a:r>
              <a:rPr lang="en-US" dirty="0" smtClean="0"/>
              <a:t>Stage 1</a:t>
            </a:r>
            <a:endParaRPr lang="en-US" dirty="0"/>
          </a:p>
        </p:txBody>
      </p:sp>
      <p:sp>
        <p:nvSpPr>
          <p:cNvPr id="19" name="TextBox 18"/>
          <p:cNvSpPr txBox="1"/>
          <p:nvPr/>
        </p:nvSpPr>
        <p:spPr>
          <a:xfrm rot="16200000">
            <a:off x="6108505" y="4111889"/>
            <a:ext cx="979755" cy="369332"/>
          </a:xfrm>
          <a:prstGeom prst="rect">
            <a:avLst/>
          </a:prstGeom>
          <a:noFill/>
        </p:spPr>
        <p:txBody>
          <a:bodyPr wrap="none" rtlCol="0">
            <a:spAutoFit/>
          </a:bodyPr>
          <a:lstStyle/>
          <a:p>
            <a:r>
              <a:rPr lang="en-US" dirty="0" smtClean="0"/>
              <a:t>Stage 2</a:t>
            </a:r>
            <a:endParaRPr lang="en-US" dirty="0"/>
          </a:p>
        </p:txBody>
      </p:sp>
      <p:sp>
        <p:nvSpPr>
          <p:cNvPr id="20" name="TextBox 19"/>
          <p:cNvSpPr txBox="1"/>
          <p:nvPr/>
        </p:nvSpPr>
        <p:spPr>
          <a:xfrm rot="16200000">
            <a:off x="7073699" y="4111889"/>
            <a:ext cx="979755" cy="369332"/>
          </a:xfrm>
          <a:prstGeom prst="rect">
            <a:avLst/>
          </a:prstGeom>
          <a:noFill/>
        </p:spPr>
        <p:txBody>
          <a:bodyPr wrap="none" rtlCol="0">
            <a:spAutoFit/>
          </a:bodyPr>
          <a:lstStyle/>
          <a:p>
            <a:r>
              <a:rPr lang="en-US" dirty="0" smtClean="0"/>
              <a:t>Stage 3</a:t>
            </a:r>
            <a:endParaRPr lang="en-US" dirty="0"/>
          </a:p>
        </p:txBody>
      </p:sp>
      <p:sp>
        <p:nvSpPr>
          <p:cNvPr id="21" name="TextBox 20"/>
          <p:cNvSpPr txBox="1"/>
          <p:nvPr/>
        </p:nvSpPr>
        <p:spPr>
          <a:xfrm>
            <a:off x="5827203" y="5651291"/>
            <a:ext cx="1736373" cy="646331"/>
          </a:xfrm>
          <a:prstGeom prst="rect">
            <a:avLst/>
          </a:prstGeom>
          <a:noFill/>
        </p:spPr>
        <p:txBody>
          <a:bodyPr wrap="none" rtlCol="0">
            <a:spAutoFit/>
          </a:bodyPr>
          <a:lstStyle/>
          <a:p>
            <a:r>
              <a:rPr lang="en-US" dirty="0" smtClean="0"/>
              <a:t>Sensor Fusion </a:t>
            </a:r>
          </a:p>
          <a:p>
            <a:pPr algn="ctr"/>
            <a:r>
              <a:rPr lang="en-US" dirty="0" smtClean="0"/>
              <a:t>Model</a:t>
            </a:r>
            <a:endParaRPr lang="en-US" dirty="0"/>
          </a:p>
        </p:txBody>
      </p:sp>
      <p:sp>
        <p:nvSpPr>
          <p:cNvPr id="22" name="TextBox 21"/>
          <p:cNvSpPr txBox="1"/>
          <p:nvPr/>
        </p:nvSpPr>
        <p:spPr>
          <a:xfrm>
            <a:off x="1701592" y="5981368"/>
            <a:ext cx="1736373" cy="646331"/>
          </a:xfrm>
          <a:prstGeom prst="rect">
            <a:avLst/>
          </a:prstGeom>
          <a:noFill/>
        </p:spPr>
        <p:txBody>
          <a:bodyPr wrap="none" rtlCol="0">
            <a:spAutoFit/>
          </a:bodyPr>
          <a:lstStyle/>
          <a:p>
            <a:r>
              <a:rPr lang="en-US" dirty="0" smtClean="0"/>
              <a:t>Sensor Fusion </a:t>
            </a:r>
          </a:p>
          <a:p>
            <a:pPr algn="ctr"/>
            <a:r>
              <a:rPr lang="en-US" dirty="0" smtClean="0"/>
              <a:t>Network</a:t>
            </a:r>
            <a:endParaRPr lang="en-US" dirty="0"/>
          </a:p>
        </p:txBody>
      </p:sp>
    </p:spTree>
    <p:extLst>
      <p:ext uri="{BB962C8B-B14F-4D97-AF65-F5344CB8AC3E}">
        <p14:creationId xmlns:p14="http://schemas.microsoft.com/office/powerpoint/2010/main" val="1256750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397726"/>
            <a:ext cx="10418935" cy="692821"/>
          </a:xfrm>
        </p:spPr>
        <p:txBody>
          <a:bodyPr/>
          <a:lstStyle/>
          <a:p>
            <a:r>
              <a:rPr lang="en-US" dirty="0" smtClean="0"/>
              <a:t>Stage 1: Extracts </a:t>
            </a:r>
            <a:r>
              <a:rPr lang="en-US" smtClean="0"/>
              <a:t>Intra-Sensor Features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419" y="2349046"/>
            <a:ext cx="7201950" cy="3662009"/>
          </a:xfrm>
          <a:prstGeom prst="rect">
            <a:avLst/>
          </a:prstGeom>
        </p:spPr>
      </p:pic>
    </p:spTree>
    <p:extLst>
      <p:ext uri="{BB962C8B-B14F-4D97-AF65-F5344CB8AC3E}">
        <p14:creationId xmlns:p14="http://schemas.microsoft.com/office/powerpoint/2010/main" val="233943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358537"/>
            <a:ext cx="9726603" cy="732010"/>
          </a:xfrm>
        </p:spPr>
        <p:txBody>
          <a:bodyPr/>
          <a:lstStyle/>
          <a:p>
            <a:r>
              <a:rPr lang="en-US" dirty="0" smtClean="0"/>
              <a:t>Stage 2: Capture Inter-Sensor Features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428" y="2725088"/>
            <a:ext cx="7467600" cy="2654300"/>
          </a:xfrm>
          <a:prstGeom prst="rect">
            <a:avLst/>
          </a:prstGeom>
        </p:spPr>
      </p:pic>
    </p:spTree>
    <p:extLst>
      <p:ext uri="{BB962C8B-B14F-4D97-AF65-F5344CB8AC3E}">
        <p14:creationId xmlns:p14="http://schemas.microsoft.com/office/powerpoint/2010/main" val="20858585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Stage 3: Obtain a Constant Frequency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094" y="2621429"/>
            <a:ext cx="7000268" cy="3237412"/>
          </a:xfrm>
          <a:prstGeom prst="rect">
            <a:avLst/>
          </a:prstGeom>
        </p:spPr>
      </p:pic>
    </p:spTree>
    <p:extLst>
      <p:ext uri="{BB962C8B-B14F-4D97-AF65-F5344CB8AC3E}">
        <p14:creationId xmlns:p14="http://schemas.microsoft.com/office/powerpoint/2010/main" val="2008648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483" y="2943231"/>
            <a:ext cx="6951472" cy="646331"/>
          </a:xfrm>
        </p:spPr>
        <p:txBody>
          <a:bodyPr/>
          <a:lstStyle/>
          <a:p>
            <a:pPr algn="ctr"/>
            <a:r>
              <a:rPr lang="en-US" sz="4000" dirty="0" smtClean="0"/>
              <a:t>IMPLEMENTATION</a:t>
            </a:r>
            <a:endParaRPr lang="en-US" sz="4000" dirty="0"/>
          </a:p>
        </p:txBody>
      </p:sp>
    </p:spTree>
    <p:extLst>
      <p:ext uri="{BB962C8B-B14F-4D97-AF65-F5344CB8AC3E}">
        <p14:creationId xmlns:p14="http://schemas.microsoft.com/office/powerpoint/2010/main" val="779382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Constructing SenseHAR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326" y="2591524"/>
            <a:ext cx="6655803" cy="3352075"/>
          </a:xfrm>
          <a:prstGeom prst="rect">
            <a:avLst/>
          </a:prstGeom>
        </p:spPr>
      </p:pic>
    </p:spTree>
    <p:extLst>
      <p:ext uri="{BB962C8B-B14F-4D97-AF65-F5344CB8AC3E}">
        <p14:creationId xmlns:p14="http://schemas.microsoft.com/office/powerpoint/2010/main" val="6395105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EBD2CD1-B530-CE4B-B9B5-978E253881B5}"/>
              </a:ext>
            </a:extLst>
          </p:cNvPr>
          <p:cNvSpPr>
            <a:spLocks noGrp="1"/>
          </p:cNvSpPr>
          <p:nvPr>
            <p:ph type="ctrTitle"/>
          </p:nvPr>
        </p:nvSpPr>
        <p:spPr>
          <a:xfrm>
            <a:off x="658368" y="1227908"/>
            <a:ext cx="6638544" cy="1120793"/>
          </a:xfrm>
        </p:spPr>
        <p:txBody>
          <a:bodyPr/>
          <a:lstStyle/>
          <a:p>
            <a:r>
              <a:rPr lang="en-US" cap="none" dirty="0" smtClean="0"/>
              <a:t>SenseHAR:</a:t>
            </a:r>
            <a:endParaRPr lang="en-US" dirty="0"/>
          </a:p>
        </p:txBody>
      </p:sp>
      <p:sp>
        <p:nvSpPr>
          <p:cNvPr id="2" name="Text Placeholder 1">
            <a:extLst>
              <a:ext uri="{FF2B5EF4-FFF2-40B4-BE49-F238E27FC236}">
                <a16:creationId xmlns:a16="http://schemas.microsoft.com/office/drawing/2014/main" xmlns="" id="{95D02888-0E71-9342-B0C7-71D861CA207B}"/>
              </a:ext>
            </a:extLst>
          </p:cNvPr>
          <p:cNvSpPr>
            <a:spLocks noGrp="1"/>
          </p:cNvSpPr>
          <p:nvPr>
            <p:ph type="body" sz="quarter" idx="10"/>
          </p:nvPr>
        </p:nvSpPr>
        <p:spPr>
          <a:xfrm>
            <a:off x="658368" y="2348701"/>
            <a:ext cx="6638544" cy="1650381"/>
          </a:xfrm>
        </p:spPr>
        <p:txBody>
          <a:bodyPr/>
          <a:lstStyle/>
          <a:p>
            <a:r>
              <a:rPr lang="en-US"/>
              <a:t>A Robust Virtual Activity Sensor for Smartphones and Wearables</a:t>
            </a:r>
            <a:endParaRPr lang="en-US" dirty="0"/>
          </a:p>
        </p:txBody>
      </p:sp>
      <p:sp>
        <p:nvSpPr>
          <p:cNvPr id="4" name="TextBox 3"/>
          <p:cNvSpPr txBox="1"/>
          <p:nvPr/>
        </p:nvSpPr>
        <p:spPr>
          <a:xfrm>
            <a:off x="658368" y="3999082"/>
            <a:ext cx="8260780" cy="738664"/>
          </a:xfrm>
          <a:prstGeom prst="rect">
            <a:avLst/>
          </a:prstGeom>
          <a:noFill/>
        </p:spPr>
        <p:txBody>
          <a:bodyPr wrap="square" rtlCol="0">
            <a:spAutoFit/>
          </a:bodyPr>
          <a:lstStyle/>
          <a:p>
            <a:r>
              <a:rPr lang="en-US" sz="1400" dirty="0">
                <a:solidFill>
                  <a:schemeClr val="bg1"/>
                </a:solidFill>
              </a:rPr>
              <a:t>Jeya Vikranth Jeyakumar, Liangzhen Lai, Naveen Suda, and Mani Srivastava. 2019. </a:t>
            </a:r>
            <a:r>
              <a:rPr lang="en-US" sz="1400" dirty="0" smtClean="0">
                <a:solidFill>
                  <a:schemeClr val="bg1"/>
                </a:solidFill>
              </a:rPr>
              <a:t>In </a:t>
            </a:r>
            <a:r>
              <a:rPr lang="en-US" sz="1400" dirty="0">
                <a:solidFill>
                  <a:schemeClr val="bg1"/>
                </a:solidFill>
              </a:rPr>
              <a:t>The 17th ACM Conference on Embedded Networked Sensor Systems (SenSys ’19), November 10–13, 2019, New York, NY, USA. ACM, New York, NY, USA, 14 </a:t>
            </a:r>
            <a:r>
              <a:rPr lang="en-US" sz="1400" dirty="0" smtClean="0">
                <a:solidFill>
                  <a:schemeClr val="bg1"/>
                </a:solidFill>
              </a:rPr>
              <a:t>pages. https://doi.org/10.1145/3356250.3360032 </a:t>
            </a:r>
            <a:endParaRPr lang="en-US" sz="1400" dirty="0">
              <a:solidFill>
                <a:schemeClr val="bg1"/>
              </a:solidFill>
            </a:endParaRPr>
          </a:p>
        </p:txBody>
      </p:sp>
    </p:spTree>
    <p:extLst>
      <p:ext uri="{BB962C8B-B14F-4D97-AF65-F5344CB8AC3E}">
        <p14:creationId xmlns:p14="http://schemas.microsoft.com/office/powerpoint/2010/main" val="2642094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Testing on subset of devices</a:t>
            </a:r>
            <a:endParaRPr lang="en-US" dirty="0"/>
          </a:p>
        </p:txBody>
      </p:sp>
      <p:sp>
        <p:nvSpPr>
          <p:cNvPr id="3" name="TextBox 2"/>
          <p:cNvSpPr txBox="1"/>
          <p:nvPr/>
        </p:nvSpPr>
        <p:spPr>
          <a:xfrm>
            <a:off x="566927" y="2263515"/>
            <a:ext cx="1890261" cy="369332"/>
          </a:xfrm>
          <a:prstGeom prst="rect">
            <a:avLst/>
          </a:prstGeom>
          <a:noFill/>
        </p:spPr>
        <p:txBody>
          <a:bodyPr wrap="none" rtlCol="0">
            <a:spAutoFit/>
          </a:bodyPr>
          <a:lstStyle/>
          <a:p>
            <a:r>
              <a:rPr lang="en-US" dirty="0" smtClean="0"/>
              <a:t>Just </a:t>
            </a:r>
            <a:r>
              <a:rPr lang="en-US" smtClean="0"/>
              <a:t>one Device:</a:t>
            </a:r>
            <a:endParaRPr lang="en-US" dirty="0"/>
          </a:p>
        </p:txBody>
      </p:sp>
      <p:sp>
        <p:nvSpPr>
          <p:cNvPr id="5" name="Rounded Rectangle 4"/>
          <p:cNvSpPr/>
          <p:nvPr/>
        </p:nvSpPr>
        <p:spPr>
          <a:xfrm>
            <a:off x="762548" y="2739452"/>
            <a:ext cx="691498" cy="1109273"/>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D</a:t>
            </a:r>
            <a:r>
              <a:rPr lang="en-US" baseline="-25000" dirty="0" err="1" smtClean="0"/>
              <a:t>n</a:t>
            </a:r>
            <a:endParaRPr lang="en-US" dirty="0"/>
          </a:p>
        </p:txBody>
      </p:sp>
      <p:sp>
        <p:nvSpPr>
          <p:cNvPr id="8" name="Snip Single Corner Rectangle 7"/>
          <p:cNvSpPr/>
          <p:nvPr/>
        </p:nvSpPr>
        <p:spPr>
          <a:xfrm>
            <a:off x="2457188" y="2909254"/>
            <a:ext cx="855638" cy="742014"/>
          </a:xfrm>
          <a:prstGeom prst="snip1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a:t>
            </a:r>
            <a:r>
              <a:rPr lang="en-US" baseline="-25000" dirty="0" err="1" smtClean="0"/>
              <a:t>n</a:t>
            </a:r>
            <a:endParaRPr lang="en-US" dirty="0"/>
          </a:p>
        </p:txBody>
      </p:sp>
      <p:sp>
        <p:nvSpPr>
          <p:cNvPr id="10" name="Snip and Round Single Corner Rectangle 9"/>
          <p:cNvSpPr/>
          <p:nvPr/>
        </p:nvSpPr>
        <p:spPr>
          <a:xfrm>
            <a:off x="4315968" y="2831266"/>
            <a:ext cx="2589999" cy="925643"/>
          </a:xfrm>
          <a:prstGeom prst="snip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Pretrained Application Model</a:t>
            </a:r>
            <a:endParaRPr lang="en-US" dirty="0"/>
          </a:p>
        </p:txBody>
      </p:sp>
      <p:cxnSp>
        <p:nvCxnSpPr>
          <p:cNvPr id="13" name="Straight Arrow Connector 12"/>
          <p:cNvCxnSpPr/>
          <p:nvPr/>
        </p:nvCxnSpPr>
        <p:spPr>
          <a:xfrm flipV="1">
            <a:off x="6930701" y="3297124"/>
            <a:ext cx="1003142" cy="14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933843" y="2849292"/>
            <a:ext cx="1770038" cy="92564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Activity</a:t>
            </a:r>
            <a:endParaRPr lang="en-US" dirty="0"/>
          </a:p>
        </p:txBody>
      </p:sp>
      <p:sp>
        <p:nvSpPr>
          <p:cNvPr id="15" name="TextBox 14"/>
          <p:cNvSpPr txBox="1"/>
          <p:nvPr/>
        </p:nvSpPr>
        <p:spPr>
          <a:xfrm>
            <a:off x="566927" y="4042104"/>
            <a:ext cx="2377702" cy="369332"/>
          </a:xfrm>
          <a:prstGeom prst="rect">
            <a:avLst/>
          </a:prstGeom>
          <a:noFill/>
        </p:spPr>
        <p:txBody>
          <a:bodyPr wrap="none" rtlCol="0">
            <a:spAutoFit/>
          </a:bodyPr>
          <a:lstStyle/>
          <a:p>
            <a:r>
              <a:rPr lang="en-US" dirty="0" smtClean="0"/>
              <a:t>Two or more devices:</a:t>
            </a:r>
            <a:endParaRPr lang="en-US" dirty="0"/>
          </a:p>
        </p:txBody>
      </p:sp>
      <p:sp>
        <p:nvSpPr>
          <p:cNvPr id="23" name="Rounded Rectangle 22"/>
          <p:cNvSpPr/>
          <p:nvPr/>
        </p:nvSpPr>
        <p:spPr>
          <a:xfrm>
            <a:off x="762548" y="4428683"/>
            <a:ext cx="691498" cy="1109273"/>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D</a:t>
            </a:r>
            <a:r>
              <a:rPr lang="en-US" baseline="-25000" dirty="0" err="1" smtClean="0"/>
              <a:t>n</a:t>
            </a:r>
            <a:endParaRPr lang="en-US" dirty="0"/>
          </a:p>
        </p:txBody>
      </p:sp>
      <p:sp>
        <p:nvSpPr>
          <p:cNvPr id="24" name="Rounded Rectangle 23"/>
          <p:cNvSpPr/>
          <p:nvPr/>
        </p:nvSpPr>
        <p:spPr>
          <a:xfrm>
            <a:off x="762548" y="5649653"/>
            <a:ext cx="691498" cy="1109273"/>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D</a:t>
            </a:r>
            <a:r>
              <a:rPr lang="en-US" baseline="-25000" dirty="0" err="1" smtClean="0"/>
              <a:t>n</a:t>
            </a:r>
            <a:endParaRPr lang="en-US" dirty="0"/>
          </a:p>
        </p:txBody>
      </p:sp>
      <p:cxnSp>
        <p:nvCxnSpPr>
          <p:cNvPr id="28" name="Straight Arrow Connector 27"/>
          <p:cNvCxnSpPr/>
          <p:nvPr/>
        </p:nvCxnSpPr>
        <p:spPr>
          <a:xfrm flipV="1">
            <a:off x="1456443" y="3286592"/>
            <a:ext cx="1003142" cy="14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312826" y="3272766"/>
            <a:ext cx="1003142" cy="14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456443" y="4968329"/>
            <a:ext cx="1003142" cy="14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456443" y="6223095"/>
            <a:ext cx="1003142" cy="14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Single Corner Rectangle 33"/>
          <p:cNvSpPr/>
          <p:nvPr/>
        </p:nvSpPr>
        <p:spPr>
          <a:xfrm>
            <a:off x="2466707" y="4612312"/>
            <a:ext cx="855638" cy="742014"/>
          </a:xfrm>
          <a:prstGeom prst="snip1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a:t>
            </a:r>
            <a:r>
              <a:rPr lang="en-US" baseline="-25000" dirty="0" err="1" smtClean="0"/>
              <a:t>n</a:t>
            </a:r>
            <a:endParaRPr lang="en-US" dirty="0"/>
          </a:p>
        </p:txBody>
      </p:sp>
      <p:sp>
        <p:nvSpPr>
          <p:cNvPr id="35" name="Snip Single Corner Rectangle 34"/>
          <p:cNvSpPr/>
          <p:nvPr/>
        </p:nvSpPr>
        <p:spPr>
          <a:xfrm>
            <a:off x="2457188" y="5833282"/>
            <a:ext cx="855638" cy="742014"/>
          </a:xfrm>
          <a:prstGeom prst="snip1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a:t>
            </a:r>
            <a:r>
              <a:rPr lang="en-US" baseline="-25000" dirty="0" err="1" smtClean="0"/>
              <a:t>n</a:t>
            </a:r>
            <a:endParaRPr lang="en-US" dirty="0"/>
          </a:p>
        </p:txBody>
      </p:sp>
      <mc:AlternateContent xmlns:mc="http://schemas.openxmlformats.org/markup-compatibility/2006" xmlns:a14="http://schemas.microsoft.com/office/drawing/2010/main">
        <mc:Choice Requires="a14">
          <p:sp>
            <p:nvSpPr>
              <p:cNvPr id="36" name="Oval 35"/>
              <p:cNvSpPr/>
              <p:nvPr/>
            </p:nvSpPr>
            <p:spPr>
              <a:xfrm>
                <a:off x="3877806" y="5046117"/>
                <a:ext cx="914400" cy="914400"/>
              </a:xfrm>
              <a:prstGeom prst="ellipse">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i="1" smtClean="0">
                          <a:latin typeface="Cambria Math" charset="0"/>
                          <a:ea typeface="Cambria Math" charset="0"/>
                          <a:cs typeface="Cambria Math" charset="0"/>
                        </a:rPr>
                        <m:t>𝜇</m:t>
                      </m:r>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3877806" y="5046117"/>
                <a:ext cx="914400" cy="914400"/>
              </a:xfrm>
              <a:prstGeom prst="ellipse">
                <a:avLst/>
              </a:prstGeom>
              <a:blipFill rotWithShape="0">
                <a:blip r:embed="rId2"/>
                <a:stretch>
                  <a:fillRect/>
                </a:stretch>
              </a:blipFill>
            </p:spPr>
            <p:txBody>
              <a:bodyPr/>
              <a:lstStyle/>
              <a:p>
                <a:r>
                  <a:rPr lang="en-US">
                    <a:noFill/>
                  </a:rPr>
                  <a:t> </a:t>
                </a:r>
              </a:p>
            </p:txBody>
          </p:sp>
        </mc:Fallback>
      </mc:AlternateContent>
      <p:cxnSp>
        <p:nvCxnSpPr>
          <p:cNvPr id="39" name="Straight Arrow Connector 38"/>
          <p:cNvCxnSpPr>
            <a:stCxn id="34" idx="0"/>
            <a:endCxn id="36" idx="2"/>
          </p:cNvCxnSpPr>
          <p:nvPr/>
        </p:nvCxnSpPr>
        <p:spPr>
          <a:xfrm>
            <a:off x="3322345" y="4983319"/>
            <a:ext cx="555461" cy="519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6" idx="2"/>
          </p:cNvCxnSpPr>
          <p:nvPr/>
        </p:nvCxnSpPr>
        <p:spPr>
          <a:xfrm flipV="1">
            <a:off x="3306342" y="5503317"/>
            <a:ext cx="571464" cy="705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4132" y="6238085"/>
            <a:ext cx="761747" cy="369332"/>
          </a:xfrm>
          <a:prstGeom prst="rect">
            <a:avLst/>
          </a:prstGeom>
          <a:noFill/>
        </p:spPr>
        <p:txBody>
          <a:bodyPr wrap="none" rtlCol="0">
            <a:spAutoFit/>
          </a:bodyPr>
          <a:lstStyle/>
          <a:p>
            <a:r>
              <a:rPr lang="en-US" dirty="0" smtClean="0"/>
              <a:t>Mean</a:t>
            </a:r>
            <a:endParaRPr lang="en-US" dirty="0"/>
          </a:p>
        </p:txBody>
      </p:sp>
      <p:sp>
        <p:nvSpPr>
          <p:cNvPr id="46" name="Snip and Round Single Corner Rectangle 45"/>
          <p:cNvSpPr/>
          <p:nvPr/>
        </p:nvSpPr>
        <p:spPr>
          <a:xfrm>
            <a:off x="5343844" y="5046117"/>
            <a:ext cx="2589999" cy="925643"/>
          </a:xfrm>
          <a:prstGeom prst="snip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Pretrained Application Model</a:t>
            </a:r>
            <a:endParaRPr lang="en-US" dirty="0"/>
          </a:p>
        </p:txBody>
      </p:sp>
      <p:cxnSp>
        <p:nvCxnSpPr>
          <p:cNvPr id="50" name="Straight Arrow Connector 49"/>
          <p:cNvCxnSpPr>
            <a:stCxn id="36" idx="6"/>
            <a:endCxn id="46" idx="2"/>
          </p:cNvCxnSpPr>
          <p:nvPr/>
        </p:nvCxnSpPr>
        <p:spPr>
          <a:xfrm>
            <a:off x="4792206" y="5503317"/>
            <a:ext cx="551638" cy="5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7933843" y="5545450"/>
            <a:ext cx="7754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8709285" y="5046117"/>
            <a:ext cx="1770038" cy="92564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Activity</a:t>
            </a:r>
            <a:endParaRPr lang="en-US" dirty="0"/>
          </a:p>
        </p:txBody>
      </p:sp>
    </p:spTree>
    <p:extLst>
      <p:ext uri="{BB962C8B-B14F-4D97-AF65-F5344CB8AC3E}">
        <p14:creationId xmlns:p14="http://schemas.microsoft.com/office/powerpoint/2010/main" val="967605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Calibrating for a new hardware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92" y="2714897"/>
            <a:ext cx="4798736" cy="27072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980" y="2714897"/>
            <a:ext cx="5245100" cy="2794000"/>
          </a:xfrm>
          <a:prstGeom prst="rect">
            <a:avLst/>
          </a:prstGeom>
        </p:spPr>
      </p:pic>
      <p:cxnSp>
        <p:nvCxnSpPr>
          <p:cNvPr id="7" name="Straight Connector 6"/>
          <p:cNvCxnSpPr/>
          <p:nvPr/>
        </p:nvCxnSpPr>
        <p:spPr>
          <a:xfrm>
            <a:off x="5524500" y="2387600"/>
            <a:ext cx="0" cy="303457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22700" y="2290321"/>
            <a:ext cx="2693366" cy="307777"/>
          </a:xfrm>
          <a:prstGeom prst="rect">
            <a:avLst/>
          </a:prstGeom>
          <a:noFill/>
        </p:spPr>
        <p:txBody>
          <a:bodyPr wrap="none" rtlCol="0">
            <a:spAutoFit/>
          </a:bodyPr>
          <a:lstStyle/>
          <a:p>
            <a:r>
              <a:rPr lang="en-US" sz="1400" dirty="0" smtClean="0"/>
              <a:t>1. Synchronous Data Collection</a:t>
            </a:r>
            <a:endParaRPr lang="en-US" sz="1400" dirty="0"/>
          </a:p>
        </p:txBody>
      </p:sp>
      <p:sp>
        <p:nvSpPr>
          <p:cNvPr id="11" name="TextBox 10"/>
          <p:cNvSpPr txBox="1"/>
          <p:nvPr/>
        </p:nvSpPr>
        <p:spPr>
          <a:xfrm>
            <a:off x="7938809" y="2290321"/>
            <a:ext cx="1239442" cy="307777"/>
          </a:xfrm>
          <a:prstGeom prst="rect">
            <a:avLst/>
          </a:prstGeom>
          <a:noFill/>
        </p:spPr>
        <p:txBody>
          <a:bodyPr wrap="none" rtlCol="0">
            <a:spAutoFit/>
          </a:bodyPr>
          <a:lstStyle/>
          <a:p>
            <a:r>
              <a:rPr lang="en-US" sz="1400" dirty="0" smtClean="0"/>
              <a:t>2. Calibration</a:t>
            </a:r>
            <a:endParaRPr lang="en-US" sz="1400" dirty="0"/>
          </a:p>
        </p:txBody>
      </p:sp>
      <p:sp>
        <p:nvSpPr>
          <p:cNvPr id="14" name="Oval 13"/>
          <p:cNvSpPr/>
          <p:nvPr/>
        </p:nvSpPr>
        <p:spPr>
          <a:xfrm>
            <a:off x="2057400" y="5975485"/>
            <a:ext cx="596900" cy="5969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4" idx="6"/>
          </p:cNvCxnSpPr>
          <p:nvPr/>
        </p:nvCxnSpPr>
        <p:spPr>
          <a:xfrm>
            <a:off x="2654300" y="6273935"/>
            <a:ext cx="800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 Single Corner Rectangle 16"/>
          <p:cNvSpPr/>
          <p:nvPr/>
        </p:nvSpPr>
        <p:spPr>
          <a:xfrm>
            <a:off x="3454400" y="5975485"/>
            <a:ext cx="901700" cy="738978"/>
          </a:xfrm>
          <a:prstGeom prst="round1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2293600" y="-825500"/>
            <a:ext cx="184731" cy="369332"/>
          </a:xfrm>
          <a:prstGeom prst="rect">
            <a:avLst/>
          </a:prstGeom>
          <a:solidFill>
            <a:schemeClr val="accent3">
              <a:lumMod val="20000"/>
              <a:lumOff val="80000"/>
            </a:schemeClr>
          </a:solidFill>
        </p:spPr>
        <p:txBody>
          <a:bodyPr wrap="none" rtlCol="0">
            <a:spAutoFit/>
          </a:bodyPr>
          <a:lstStyle/>
          <a:p>
            <a:endParaRPr lang="en-US" dirty="0"/>
          </a:p>
        </p:txBody>
      </p:sp>
      <p:sp>
        <p:nvSpPr>
          <p:cNvPr id="19" name="TextBox 18"/>
          <p:cNvSpPr txBox="1"/>
          <p:nvPr/>
        </p:nvSpPr>
        <p:spPr>
          <a:xfrm>
            <a:off x="3689210" y="6089269"/>
            <a:ext cx="606256" cy="369332"/>
          </a:xfrm>
          <a:prstGeom prst="rect">
            <a:avLst/>
          </a:prstGeom>
          <a:solidFill>
            <a:schemeClr val="accent3">
              <a:lumMod val="20000"/>
              <a:lumOff val="80000"/>
            </a:schemeClr>
          </a:solidFill>
        </p:spPr>
        <p:txBody>
          <a:bodyPr wrap="none" rtlCol="0">
            <a:spAutoFit/>
          </a:bodyPr>
          <a:lstStyle/>
          <a:p>
            <a:r>
              <a:rPr lang="en-US" dirty="0" smtClean="0"/>
              <a:t>F</a:t>
            </a:r>
            <a:r>
              <a:rPr lang="en-US" baseline="-25000" dirty="0" smtClean="0"/>
              <a:t>new</a:t>
            </a:r>
            <a:endParaRPr lang="en-US" dirty="0"/>
          </a:p>
        </p:txBody>
      </p:sp>
      <p:sp>
        <p:nvSpPr>
          <p:cNvPr id="21" name="Snip and Round Single Corner Rectangle 20"/>
          <p:cNvSpPr/>
          <p:nvPr/>
        </p:nvSpPr>
        <p:spPr>
          <a:xfrm>
            <a:off x="5230061" y="5911387"/>
            <a:ext cx="2006600" cy="882515"/>
          </a:xfrm>
          <a:prstGeom prst="snipRound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Pretrained </a:t>
            </a:r>
          </a:p>
          <a:p>
            <a:pPr algn="ctr"/>
            <a:r>
              <a:rPr lang="en-US" dirty="0" smtClean="0"/>
              <a:t>Application model</a:t>
            </a:r>
            <a:endParaRPr lang="en-US" dirty="0"/>
          </a:p>
        </p:txBody>
      </p:sp>
      <p:cxnSp>
        <p:nvCxnSpPr>
          <p:cNvPr id="22" name="Straight Arrow Connector 21"/>
          <p:cNvCxnSpPr/>
          <p:nvPr/>
        </p:nvCxnSpPr>
        <p:spPr>
          <a:xfrm>
            <a:off x="7236661" y="6352646"/>
            <a:ext cx="800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8055144" y="6018676"/>
            <a:ext cx="1390830" cy="6679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Activity</a:t>
            </a:r>
            <a:endParaRPr lang="en-US" dirty="0"/>
          </a:p>
        </p:txBody>
      </p:sp>
      <p:sp>
        <p:nvSpPr>
          <p:cNvPr id="24" name="TextBox 23"/>
          <p:cNvSpPr txBox="1"/>
          <p:nvPr/>
        </p:nvSpPr>
        <p:spPr>
          <a:xfrm>
            <a:off x="3905250" y="5508897"/>
            <a:ext cx="3579570" cy="307777"/>
          </a:xfrm>
          <a:prstGeom prst="rect">
            <a:avLst/>
          </a:prstGeom>
          <a:noFill/>
        </p:spPr>
        <p:txBody>
          <a:bodyPr wrap="none" rtlCol="0">
            <a:spAutoFit/>
          </a:bodyPr>
          <a:lstStyle/>
          <a:p>
            <a:r>
              <a:rPr lang="en-US" sz="1400" dirty="0" smtClean="0"/>
              <a:t>3. Combine with existing Application model</a:t>
            </a:r>
            <a:endParaRPr lang="en-US" sz="1400" dirty="0"/>
          </a:p>
        </p:txBody>
      </p:sp>
      <p:cxnSp>
        <p:nvCxnSpPr>
          <p:cNvPr id="25" name="Straight Arrow Connector 24"/>
          <p:cNvCxnSpPr/>
          <p:nvPr/>
        </p:nvCxnSpPr>
        <p:spPr>
          <a:xfrm>
            <a:off x="4356100" y="6273935"/>
            <a:ext cx="8739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60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473" y="2943232"/>
            <a:ext cx="6951472" cy="646331"/>
          </a:xfrm>
        </p:spPr>
        <p:txBody>
          <a:bodyPr/>
          <a:lstStyle/>
          <a:p>
            <a:pPr algn="ctr"/>
            <a:r>
              <a:rPr lang="en-US" sz="4000" dirty="0" smtClean="0"/>
              <a:t>RESULTS</a:t>
            </a:r>
            <a:endParaRPr lang="en-US" sz="4000" dirty="0"/>
          </a:p>
        </p:txBody>
      </p:sp>
    </p:spTree>
    <p:extLst>
      <p:ext uri="{BB962C8B-B14F-4D97-AF65-F5344CB8AC3E}">
        <p14:creationId xmlns:p14="http://schemas.microsoft.com/office/powerpoint/2010/main" val="17267289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Dataset Details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07240970"/>
              </p:ext>
            </p:extLst>
          </p:nvPr>
        </p:nvGraphicFramePr>
        <p:xfrm>
          <a:off x="566927" y="2400084"/>
          <a:ext cx="9815565" cy="3121038"/>
        </p:xfrm>
        <a:graphic>
          <a:graphicData uri="http://schemas.openxmlformats.org/drawingml/2006/table">
            <a:tbl>
              <a:tblPr firstRow="1" bandRow="1">
                <a:tableStyleId>{5C22544A-7EE6-4342-B048-85BDC9FD1C3A}</a:tableStyleId>
              </a:tblPr>
              <a:tblGrid>
                <a:gridCol w="1963113"/>
                <a:gridCol w="1963113"/>
                <a:gridCol w="2197017"/>
                <a:gridCol w="1729209"/>
                <a:gridCol w="1963113"/>
              </a:tblGrid>
              <a:tr h="561726">
                <a:tc>
                  <a:txBody>
                    <a:bodyPr/>
                    <a:lstStyle/>
                    <a:p>
                      <a:pPr algn="ctr"/>
                      <a:r>
                        <a:rPr lang="en-US" dirty="0" smtClean="0"/>
                        <a:t>Dataset</a:t>
                      </a:r>
                      <a:endParaRPr lang="en-US" dirty="0"/>
                    </a:p>
                  </a:txBody>
                  <a:tcPr/>
                </a:tc>
                <a:tc>
                  <a:txBody>
                    <a:bodyPr/>
                    <a:lstStyle/>
                    <a:p>
                      <a:pPr algn="ctr"/>
                      <a:r>
                        <a:rPr lang="en-US" dirty="0" smtClean="0"/>
                        <a:t>Activities</a:t>
                      </a:r>
                      <a:endParaRPr lang="en-US" dirty="0"/>
                    </a:p>
                  </a:txBody>
                  <a:tcPr/>
                </a:tc>
                <a:tc>
                  <a:txBody>
                    <a:bodyPr/>
                    <a:lstStyle/>
                    <a:p>
                      <a:pPr algn="ctr"/>
                      <a:r>
                        <a:rPr lang="en-US" dirty="0" smtClean="0"/>
                        <a:t>Sensors</a:t>
                      </a:r>
                      <a:endParaRPr lang="en-US" dirty="0"/>
                    </a:p>
                  </a:txBody>
                  <a:tcPr/>
                </a:tc>
                <a:tc>
                  <a:txBody>
                    <a:bodyPr/>
                    <a:lstStyle/>
                    <a:p>
                      <a:pPr algn="ctr"/>
                      <a:r>
                        <a:rPr lang="en-US" dirty="0" smtClean="0"/>
                        <a:t>Frequency</a:t>
                      </a:r>
                      <a:endParaRPr lang="en-US" dirty="0"/>
                    </a:p>
                  </a:txBody>
                  <a:tcPr/>
                </a:tc>
                <a:tc>
                  <a:txBody>
                    <a:bodyPr/>
                    <a:lstStyle/>
                    <a:p>
                      <a:pPr algn="ctr"/>
                      <a:r>
                        <a:rPr lang="en-US" dirty="0" smtClean="0"/>
                        <a:t>Locations</a:t>
                      </a:r>
                      <a:endParaRPr lang="en-US" dirty="0"/>
                    </a:p>
                  </a:txBody>
                  <a:tcPr/>
                </a:tc>
              </a:tr>
              <a:tr h="746466">
                <a:tc>
                  <a:txBody>
                    <a:bodyPr/>
                    <a:lstStyle/>
                    <a:p>
                      <a:pPr algn="ctr"/>
                      <a:endParaRPr lang="en-US" dirty="0" smtClean="0"/>
                    </a:p>
                    <a:p>
                      <a:pPr algn="ctr"/>
                      <a:r>
                        <a:rPr lang="en-US" dirty="0" smtClean="0"/>
                        <a:t>PAMAP2</a:t>
                      </a:r>
                      <a:endParaRPr lang="en-US" dirty="0"/>
                    </a:p>
                  </a:txBody>
                  <a:tcPr/>
                </a:tc>
                <a:tc>
                  <a:txBody>
                    <a:bodyPr/>
                    <a:lstStyle/>
                    <a:p>
                      <a:pPr algn="ctr"/>
                      <a:endParaRPr lang="en-US" dirty="0" smtClean="0"/>
                    </a:p>
                    <a:p>
                      <a:pPr algn="ctr"/>
                      <a:r>
                        <a:rPr lang="en-US" dirty="0" smtClean="0"/>
                        <a:t>12</a:t>
                      </a:r>
                      <a:endParaRPr lang="en-US" dirty="0"/>
                    </a:p>
                  </a:txBody>
                  <a:tcPr/>
                </a:tc>
                <a:tc>
                  <a:txBody>
                    <a:bodyPr/>
                    <a:lstStyle/>
                    <a:p>
                      <a:pPr algn="ctr"/>
                      <a:endParaRPr lang="en-US" dirty="0" smtClean="0"/>
                    </a:p>
                    <a:p>
                      <a:pPr algn="ctr"/>
                      <a:r>
                        <a:rPr lang="en-US" dirty="0" smtClean="0"/>
                        <a:t>AGM</a:t>
                      </a:r>
                      <a:endParaRPr lang="en-US" dirty="0"/>
                    </a:p>
                  </a:txBody>
                  <a:tcPr/>
                </a:tc>
                <a:tc>
                  <a:txBody>
                    <a:bodyPr/>
                    <a:lstStyle/>
                    <a:p>
                      <a:pPr algn="ctr"/>
                      <a:endParaRPr lang="en-US" dirty="0" smtClean="0"/>
                    </a:p>
                    <a:p>
                      <a:pPr algn="ctr"/>
                      <a:r>
                        <a:rPr lang="en-US" dirty="0" smtClean="0"/>
                        <a:t>100</a:t>
                      </a:r>
                      <a:r>
                        <a:rPr lang="en-US" baseline="0" dirty="0" smtClean="0"/>
                        <a:t> Hz</a:t>
                      </a:r>
                      <a:endParaRPr lang="en-US" dirty="0"/>
                    </a:p>
                  </a:txBody>
                  <a:tcPr/>
                </a:tc>
                <a:tc>
                  <a:txBody>
                    <a:bodyPr/>
                    <a:lstStyle/>
                    <a:p>
                      <a:pPr algn="ctr"/>
                      <a:r>
                        <a:rPr lang="en-US" dirty="0" smtClean="0"/>
                        <a:t>Wrist,</a:t>
                      </a:r>
                      <a:r>
                        <a:rPr lang="en-US" baseline="0" dirty="0" smtClean="0"/>
                        <a:t> Ankle,</a:t>
                      </a:r>
                    </a:p>
                    <a:p>
                      <a:pPr algn="ctr"/>
                      <a:r>
                        <a:rPr lang="en-US" baseline="0" dirty="0" smtClean="0"/>
                        <a:t>Chest</a:t>
                      </a:r>
                      <a:endParaRPr lang="en-US" dirty="0" smtClean="0"/>
                    </a:p>
                  </a:txBody>
                  <a:tcPr/>
                </a:tc>
              </a:tr>
              <a:tr h="746466">
                <a:tc>
                  <a:txBody>
                    <a:bodyPr/>
                    <a:lstStyle/>
                    <a:p>
                      <a:pPr algn="ctr"/>
                      <a:endParaRPr lang="en-US" dirty="0" smtClean="0"/>
                    </a:p>
                    <a:p>
                      <a:pPr algn="ctr"/>
                      <a:r>
                        <a:rPr lang="en-US" dirty="0" smtClean="0"/>
                        <a:t>Opportunity</a:t>
                      </a:r>
                      <a:endParaRPr lang="en-US" dirty="0"/>
                    </a:p>
                  </a:txBody>
                  <a:tcPr/>
                </a:tc>
                <a:tc>
                  <a:txBody>
                    <a:bodyPr/>
                    <a:lstStyle/>
                    <a:p>
                      <a:pPr algn="ctr"/>
                      <a:r>
                        <a:rPr lang="en-US" dirty="0" smtClean="0"/>
                        <a:t>Major:</a:t>
                      </a:r>
                      <a:r>
                        <a:rPr lang="en-US" baseline="0" dirty="0" smtClean="0"/>
                        <a:t> </a:t>
                      </a:r>
                      <a:r>
                        <a:rPr lang="en-US" dirty="0" smtClean="0"/>
                        <a:t>4</a:t>
                      </a:r>
                    </a:p>
                    <a:p>
                      <a:pPr algn="ctr"/>
                      <a:r>
                        <a:rPr lang="en-US" dirty="0" smtClean="0"/>
                        <a:t>Gestures:</a:t>
                      </a:r>
                      <a:r>
                        <a:rPr lang="en-US" baseline="0" dirty="0" smtClean="0"/>
                        <a:t> 17</a:t>
                      </a:r>
                      <a:endParaRPr lang="en-US" dirty="0" smtClean="0"/>
                    </a:p>
                  </a:txBody>
                  <a:tcPr/>
                </a:tc>
                <a:tc>
                  <a:txBody>
                    <a:bodyPr/>
                    <a:lstStyle/>
                    <a:p>
                      <a:pPr algn="ctr"/>
                      <a:endParaRPr lang="en-US" dirty="0" smtClean="0"/>
                    </a:p>
                    <a:p>
                      <a:pPr algn="ctr"/>
                      <a:r>
                        <a:rPr lang="en-US" dirty="0" smtClean="0"/>
                        <a:t>AGM</a:t>
                      </a:r>
                      <a:endParaRPr lang="en-US" dirty="0"/>
                    </a:p>
                  </a:txBody>
                  <a:tcPr/>
                </a:tc>
                <a:tc>
                  <a:txBody>
                    <a:bodyPr/>
                    <a:lstStyle/>
                    <a:p>
                      <a:pPr algn="ctr"/>
                      <a:endParaRPr lang="en-US" dirty="0" smtClean="0"/>
                    </a:p>
                    <a:p>
                      <a:pPr algn="ctr"/>
                      <a:r>
                        <a:rPr lang="en-US" dirty="0" smtClean="0"/>
                        <a:t>30 Hz</a:t>
                      </a:r>
                      <a:endParaRPr lang="en-US" dirty="0"/>
                    </a:p>
                  </a:txBody>
                  <a:tcPr/>
                </a:tc>
                <a:tc>
                  <a:txBody>
                    <a:bodyPr/>
                    <a:lstStyle/>
                    <a:p>
                      <a:pPr algn="ctr"/>
                      <a:r>
                        <a:rPr lang="en-US" dirty="0" smtClean="0"/>
                        <a:t>Back, LLA,</a:t>
                      </a:r>
                      <a:r>
                        <a:rPr lang="en-US" baseline="0" dirty="0" smtClean="0"/>
                        <a:t> LUA, RLA, RUA</a:t>
                      </a:r>
                    </a:p>
                  </a:txBody>
                  <a:tcPr/>
                </a:tc>
              </a:tr>
              <a:tr h="1066380">
                <a:tc>
                  <a:txBody>
                    <a:bodyPr/>
                    <a:lstStyle/>
                    <a:p>
                      <a:pPr algn="ctr"/>
                      <a:r>
                        <a:rPr lang="en-US" dirty="0" smtClean="0"/>
                        <a:t>MMAR</a:t>
                      </a:r>
                      <a:endParaRPr lang="en-US" dirty="0"/>
                    </a:p>
                  </a:txBody>
                  <a:tcPr/>
                </a:tc>
                <a:tc>
                  <a:txBody>
                    <a:bodyPr/>
                    <a:lstStyle/>
                    <a:p>
                      <a:pPr algn="ctr"/>
                      <a:endParaRPr lang="en-US" dirty="0" smtClean="0"/>
                    </a:p>
                    <a:p>
                      <a:pPr algn="ctr"/>
                      <a:r>
                        <a:rPr lang="en-US" dirty="0" smtClean="0"/>
                        <a:t>5</a:t>
                      </a:r>
                      <a:endParaRPr lang="en-US" dirty="0"/>
                    </a:p>
                  </a:txBody>
                  <a:tcPr/>
                </a:tc>
                <a:tc>
                  <a:txBody>
                    <a:bodyPr/>
                    <a:lstStyle/>
                    <a:p>
                      <a:pPr algn="ctr"/>
                      <a:r>
                        <a:rPr lang="en-US" dirty="0" smtClean="0"/>
                        <a:t>Smartphone (AGM)</a:t>
                      </a:r>
                    </a:p>
                    <a:p>
                      <a:pPr algn="ctr"/>
                      <a:r>
                        <a:rPr lang="en-US" dirty="0" smtClean="0"/>
                        <a:t>Smartwatch (AG)</a:t>
                      </a:r>
                    </a:p>
                    <a:p>
                      <a:pPr algn="ctr"/>
                      <a:r>
                        <a:rPr lang="en-US" dirty="0" smtClean="0"/>
                        <a:t>Wristband (AG)</a:t>
                      </a:r>
                      <a:endParaRPr lang="en-US" dirty="0"/>
                    </a:p>
                  </a:txBody>
                  <a:tcPr/>
                </a:tc>
                <a:tc>
                  <a:txBody>
                    <a:bodyPr/>
                    <a:lstStyle/>
                    <a:p>
                      <a:pPr algn="ctr"/>
                      <a:r>
                        <a:rPr lang="en-US" dirty="0" smtClean="0"/>
                        <a:t>100 Hz</a:t>
                      </a:r>
                    </a:p>
                    <a:p>
                      <a:pPr algn="ctr"/>
                      <a:r>
                        <a:rPr lang="en-US" dirty="0" smtClean="0"/>
                        <a:t>50 Hz</a:t>
                      </a:r>
                    </a:p>
                    <a:p>
                      <a:pPr algn="ctr"/>
                      <a:r>
                        <a:rPr lang="en-US" dirty="0" smtClean="0"/>
                        <a:t>25 Hz</a:t>
                      </a:r>
                    </a:p>
                  </a:txBody>
                  <a:tcPr/>
                </a:tc>
                <a:tc>
                  <a:txBody>
                    <a:bodyPr/>
                    <a:lstStyle/>
                    <a:p>
                      <a:pPr algn="ctr"/>
                      <a:r>
                        <a:rPr lang="en-US" dirty="0" smtClean="0"/>
                        <a:t>Pocket</a:t>
                      </a:r>
                    </a:p>
                    <a:p>
                      <a:pPr algn="ctr"/>
                      <a:r>
                        <a:rPr lang="en-US" dirty="0" smtClean="0"/>
                        <a:t>Right</a:t>
                      </a:r>
                      <a:r>
                        <a:rPr lang="en-US" baseline="0" dirty="0" smtClean="0"/>
                        <a:t> Wrist</a:t>
                      </a:r>
                    </a:p>
                    <a:p>
                      <a:pPr algn="ctr"/>
                      <a:r>
                        <a:rPr lang="en-US" baseline="0" dirty="0" smtClean="0"/>
                        <a:t>Left Wrist</a:t>
                      </a:r>
                      <a:endParaRPr lang="en-US" dirty="0"/>
                    </a:p>
                  </a:txBody>
                  <a:tcPr/>
                </a:tc>
              </a:tr>
            </a:tbl>
          </a:graphicData>
        </a:graphic>
      </p:graphicFrame>
    </p:spTree>
    <p:extLst>
      <p:ext uri="{BB962C8B-B14F-4D97-AF65-F5344CB8AC3E}">
        <p14:creationId xmlns:p14="http://schemas.microsoft.com/office/powerpoint/2010/main" val="1915783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Different combination of devices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31" y="2090547"/>
            <a:ext cx="9856753" cy="3006109"/>
          </a:xfrm>
          <a:prstGeom prst="rect">
            <a:avLst/>
          </a:prstGeom>
        </p:spPr>
      </p:pic>
      <p:sp>
        <p:nvSpPr>
          <p:cNvPr id="3" name="Rectangle 2"/>
          <p:cNvSpPr/>
          <p:nvPr/>
        </p:nvSpPr>
        <p:spPr>
          <a:xfrm>
            <a:off x="1131756" y="5238264"/>
            <a:ext cx="9293902" cy="147732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409074" y="5238264"/>
            <a:ext cx="8739266" cy="1477328"/>
          </a:xfrm>
          <a:prstGeom prst="rect">
            <a:avLst/>
          </a:prstGeom>
          <a:noFill/>
        </p:spPr>
        <p:txBody>
          <a:bodyPr wrap="square" rtlCol="0">
            <a:spAutoFit/>
          </a:bodyPr>
          <a:lstStyle/>
          <a:p>
            <a:pPr marL="285750" indent="-285750">
              <a:buFont typeface="Arial" charset="0"/>
              <a:buChar char="•"/>
            </a:pPr>
            <a:r>
              <a:rPr lang="en-US" sz="1500" dirty="0" smtClean="0"/>
              <a:t>Baseline models are trained from scratch on the labelled data for these different combination of devices</a:t>
            </a:r>
          </a:p>
          <a:p>
            <a:pPr marL="285750" indent="-285750">
              <a:buFont typeface="Arial" charset="0"/>
              <a:buChar char="•"/>
            </a:pPr>
            <a:endParaRPr lang="en-US" sz="1500" dirty="0" smtClean="0"/>
          </a:p>
          <a:p>
            <a:pPr marL="285750" indent="-285750">
              <a:buFont typeface="Arial" charset="0"/>
              <a:buChar char="•"/>
            </a:pPr>
            <a:r>
              <a:rPr lang="en-US" sz="1500" dirty="0" smtClean="0"/>
              <a:t>SenseHAR-M doesn’t require retraining for the new combination of devices</a:t>
            </a:r>
          </a:p>
          <a:p>
            <a:pPr marL="285750" indent="-285750">
              <a:buFont typeface="Arial" charset="0"/>
              <a:buChar char="•"/>
            </a:pPr>
            <a:endParaRPr lang="en-US" sz="1500" dirty="0" smtClean="0"/>
          </a:p>
          <a:p>
            <a:pPr marL="285750" indent="-285750">
              <a:buFont typeface="Arial" charset="0"/>
              <a:buChar char="•"/>
            </a:pPr>
            <a:r>
              <a:rPr lang="en-US" sz="1500" dirty="0" smtClean="0"/>
              <a:t>SenseHAR-M achieves state-of-art performance</a:t>
            </a:r>
            <a:endParaRPr lang="en-US" sz="1500" dirty="0"/>
          </a:p>
        </p:txBody>
      </p:sp>
    </p:spTree>
    <p:extLst>
      <p:ext uri="{BB962C8B-B14F-4D97-AF65-F5344CB8AC3E}">
        <p14:creationId xmlns:p14="http://schemas.microsoft.com/office/powerpoint/2010/main" val="14108496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New device with Different Sensors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761" y="2090547"/>
            <a:ext cx="6220933" cy="4111090"/>
          </a:xfrm>
          <a:prstGeom prst="rect">
            <a:avLst/>
          </a:prstGeom>
        </p:spPr>
      </p:pic>
    </p:spTree>
    <p:extLst>
      <p:ext uri="{BB962C8B-B14F-4D97-AF65-F5344CB8AC3E}">
        <p14:creationId xmlns:p14="http://schemas.microsoft.com/office/powerpoint/2010/main" val="941739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New device with Different Sampling Frequency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588" y="2090547"/>
            <a:ext cx="6001279" cy="3965932"/>
          </a:xfrm>
          <a:prstGeom prst="rect">
            <a:avLst/>
          </a:prstGeom>
        </p:spPr>
      </p:pic>
      <p:sp>
        <p:nvSpPr>
          <p:cNvPr id="6" name="TextBox 5"/>
          <p:cNvSpPr txBox="1"/>
          <p:nvPr/>
        </p:nvSpPr>
        <p:spPr>
          <a:xfrm>
            <a:off x="2586445" y="6056479"/>
            <a:ext cx="1936749" cy="523220"/>
          </a:xfrm>
          <a:prstGeom prst="rect">
            <a:avLst/>
          </a:prstGeom>
          <a:noFill/>
        </p:spPr>
        <p:txBody>
          <a:bodyPr wrap="none" rtlCol="0">
            <a:spAutoFit/>
          </a:bodyPr>
          <a:lstStyle/>
          <a:p>
            <a:pPr algn="ctr"/>
            <a:r>
              <a:rPr lang="en-US" sz="1400" dirty="0" smtClean="0"/>
              <a:t>1. Wrist device that</a:t>
            </a:r>
          </a:p>
          <a:p>
            <a:pPr algn="ctr"/>
            <a:r>
              <a:rPr lang="en-US" sz="1400" dirty="0" smtClean="0"/>
              <a:t>Collects data at 50 Hz</a:t>
            </a:r>
            <a:endParaRPr lang="en-US" sz="1400" dirty="0"/>
          </a:p>
        </p:txBody>
      </p:sp>
      <p:sp>
        <p:nvSpPr>
          <p:cNvPr id="8" name="TextBox 7"/>
          <p:cNvSpPr txBox="1"/>
          <p:nvPr/>
        </p:nvSpPr>
        <p:spPr>
          <a:xfrm>
            <a:off x="4696662" y="6052498"/>
            <a:ext cx="1577676" cy="738664"/>
          </a:xfrm>
          <a:prstGeom prst="rect">
            <a:avLst/>
          </a:prstGeom>
          <a:noFill/>
        </p:spPr>
        <p:txBody>
          <a:bodyPr wrap="none" rtlCol="0">
            <a:spAutoFit/>
          </a:bodyPr>
          <a:lstStyle/>
          <a:p>
            <a:pPr algn="ctr"/>
            <a:r>
              <a:rPr lang="en-US" sz="1400" dirty="0" smtClean="0"/>
              <a:t>2. Ankle device </a:t>
            </a:r>
          </a:p>
          <a:p>
            <a:pPr algn="ctr"/>
            <a:r>
              <a:rPr lang="en-US" sz="1400" dirty="0" smtClean="0"/>
              <a:t>that collects data </a:t>
            </a:r>
          </a:p>
          <a:p>
            <a:pPr algn="ctr"/>
            <a:r>
              <a:rPr lang="en-US" sz="1400" dirty="0" smtClean="0"/>
              <a:t>at 25 Hz</a:t>
            </a:r>
            <a:endParaRPr lang="en-US" sz="1400" dirty="0"/>
          </a:p>
        </p:txBody>
      </p:sp>
      <p:sp>
        <p:nvSpPr>
          <p:cNvPr id="9" name="TextBox 8"/>
          <p:cNvSpPr txBox="1"/>
          <p:nvPr/>
        </p:nvSpPr>
        <p:spPr>
          <a:xfrm>
            <a:off x="6505340" y="6052498"/>
            <a:ext cx="1925527" cy="523220"/>
          </a:xfrm>
          <a:prstGeom prst="rect">
            <a:avLst/>
          </a:prstGeom>
          <a:noFill/>
        </p:spPr>
        <p:txBody>
          <a:bodyPr wrap="none" rtlCol="0">
            <a:spAutoFit/>
          </a:bodyPr>
          <a:lstStyle/>
          <a:p>
            <a:pPr algn="ctr"/>
            <a:r>
              <a:rPr lang="en-US" sz="1400" dirty="0" smtClean="0"/>
              <a:t>3. Smartwatch on the </a:t>
            </a:r>
          </a:p>
          <a:p>
            <a:pPr algn="ctr"/>
            <a:r>
              <a:rPr lang="en-US" sz="1400" dirty="0" smtClean="0"/>
              <a:t>left wrist at 25 Hz</a:t>
            </a:r>
            <a:endParaRPr lang="en-US" sz="1400" dirty="0"/>
          </a:p>
        </p:txBody>
      </p:sp>
    </p:spTree>
    <p:extLst>
      <p:ext uri="{BB962C8B-B14F-4D97-AF65-F5344CB8AC3E}">
        <p14:creationId xmlns:p14="http://schemas.microsoft.com/office/powerpoint/2010/main" val="19696428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New device in a Different Location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321" y="2090547"/>
            <a:ext cx="6403813" cy="4231946"/>
          </a:xfrm>
          <a:prstGeom prst="rect">
            <a:avLst/>
          </a:prstGeom>
        </p:spPr>
      </p:pic>
      <p:sp>
        <p:nvSpPr>
          <p:cNvPr id="6" name="TextBox 5"/>
          <p:cNvSpPr txBox="1"/>
          <p:nvPr/>
        </p:nvSpPr>
        <p:spPr>
          <a:xfrm>
            <a:off x="1088814" y="6322493"/>
            <a:ext cx="8682826" cy="369332"/>
          </a:xfrm>
          <a:prstGeom prst="rect">
            <a:avLst/>
          </a:prstGeom>
          <a:noFill/>
        </p:spPr>
        <p:txBody>
          <a:bodyPr wrap="none" rtlCol="0">
            <a:spAutoFit/>
          </a:bodyPr>
          <a:lstStyle/>
          <a:p>
            <a:r>
              <a:rPr lang="en-US" smtClean="0"/>
              <a:t>There‘s </a:t>
            </a:r>
            <a:r>
              <a:rPr lang="en-US" dirty="0" smtClean="0"/>
              <a:t>a 5 drop in performance on average for a new device in a </a:t>
            </a:r>
            <a:r>
              <a:rPr lang="en-US" smtClean="0"/>
              <a:t>different location</a:t>
            </a:r>
            <a:endParaRPr lang="en-US" dirty="0"/>
          </a:p>
        </p:txBody>
      </p:sp>
    </p:spTree>
    <p:extLst>
      <p:ext uri="{BB962C8B-B14F-4D97-AF65-F5344CB8AC3E}">
        <p14:creationId xmlns:p14="http://schemas.microsoft.com/office/powerpoint/2010/main" val="1104634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Training time for a </a:t>
            </a:r>
            <a:r>
              <a:rPr lang="en-US" dirty="0"/>
              <a:t>N</a:t>
            </a:r>
            <a:r>
              <a:rPr lang="en-US" dirty="0" smtClean="0"/>
              <a:t>ew Device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390" y="2210161"/>
            <a:ext cx="5959676" cy="3938439"/>
          </a:xfrm>
          <a:prstGeom prst="rect">
            <a:avLst/>
          </a:prstGeom>
        </p:spPr>
      </p:pic>
    </p:spTree>
    <p:extLst>
      <p:ext uri="{BB962C8B-B14F-4D97-AF65-F5344CB8AC3E}">
        <p14:creationId xmlns:p14="http://schemas.microsoft.com/office/powerpoint/2010/main" val="7771404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Future Work</a:t>
            </a:r>
            <a:endParaRPr lang="en-US" dirty="0"/>
          </a:p>
        </p:txBody>
      </p:sp>
      <p:sp>
        <p:nvSpPr>
          <p:cNvPr id="3" name="TextBox 2"/>
          <p:cNvSpPr txBox="1"/>
          <p:nvPr/>
        </p:nvSpPr>
        <p:spPr>
          <a:xfrm>
            <a:off x="606116" y="2351315"/>
            <a:ext cx="7550331" cy="5355312"/>
          </a:xfrm>
          <a:prstGeom prst="rect">
            <a:avLst/>
          </a:prstGeom>
          <a:noFill/>
        </p:spPr>
        <p:txBody>
          <a:bodyPr wrap="square" rtlCol="0">
            <a:spAutoFit/>
          </a:bodyPr>
          <a:lstStyle/>
          <a:p>
            <a:pPr marL="285750" indent="-285750">
              <a:buFont typeface="Arial" charset="0"/>
              <a:buChar char="•"/>
            </a:pPr>
            <a:r>
              <a:rPr lang="en-US" dirty="0" smtClean="0"/>
              <a:t>Evaluate for fine-grained activities</a:t>
            </a:r>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r>
              <a:rPr lang="en-US" dirty="0" smtClean="0"/>
              <a:t>Support for devices less than 25 Hz		</a:t>
            </a:r>
          </a:p>
          <a:p>
            <a:pPr marL="285750" indent="-285750">
              <a:buFont typeface="Arial" charset="0"/>
              <a:buChar char="•"/>
            </a:pPr>
            <a:endParaRPr lang="en-US" dirty="0" smtClean="0"/>
          </a:p>
          <a:p>
            <a:pPr marL="742950" lvl="1" indent="-285750">
              <a:buFont typeface="Arial" charset="0"/>
              <a:buChar char="•"/>
            </a:pPr>
            <a:r>
              <a:rPr lang="en-US" dirty="0" smtClean="0"/>
              <a:t>Zero padding the input sequence</a:t>
            </a:r>
          </a:p>
          <a:p>
            <a:pPr marL="742950" lvl="1" indent="-285750">
              <a:buFont typeface="Arial" charset="0"/>
              <a:buChar char="•"/>
            </a:pPr>
            <a:endParaRPr lang="en-US" dirty="0" smtClean="0"/>
          </a:p>
          <a:p>
            <a:pPr marL="742950" lvl="1" indent="-285750">
              <a:buFont typeface="Arial" charset="0"/>
              <a:buChar char="•"/>
            </a:pPr>
            <a:r>
              <a:rPr lang="en-US" dirty="0" smtClean="0"/>
              <a:t>Support arbitrary sampling rates(deconvolutional layers)</a:t>
            </a:r>
          </a:p>
          <a:p>
            <a:pPr marL="742950" lvl="1" indent="-285750">
              <a:buFont typeface="Arial" charset="0"/>
              <a:buChar char="•"/>
            </a:pPr>
            <a:endParaRPr lang="en-US" dirty="0" smtClean="0"/>
          </a:p>
          <a:p>
            <a:pPr marL="742950" lvl="1" indent="-285750">
              <a:buFont typeface="Arial" charset="0"/>
              <a:buChar char="•"/>
            </a:pPr>
            <a:endParaRPr lang="en-US" dirty="0" smtClean="0"/>
          </a:p>
          <a:p>
            <a:pPr marL="285750" indent="-285750">
              <a:buFont typeface="Arial" charset="0"/>
              <a:buChar char="•"/>
            </a:pPr>
            <a:r>
              <a:rPr lang="en-US" dirty="0" smtClean="0"/>
              <a:t>Explore techniques at the sensor fusion step</a:t>
            </a:r>
          </a:p>
          <a:p>
            <a:pPr marL="285750" indent="-285750">
              <a:buFont typeface="Arial" charset="0"/>
              <a:buChar char="•"/>
            </a:pPr>
            <a:endParaRPr lang="en-US" dirty="0" smtClean="0"/>
          </a:p>
          <a:p>
            <a:pPr marL="742950" lvl="1" indent="-285750">
              <a:buFont typeface="Arial" charset="0"/>
              <a:buChar char="•"/>
            </a:pPr>
            <a:r>
              <a:rPr lang="en-US" dirty="0" smtClean="0"/>
              <a:t>Adaptive weighted averaging </a:t>
            </a:r>
          </a:p>
          <a:p>
            <a:pPr marL="742950" lvl="1" indent="-285750">
              <a:buFont typeface="Arial" charset="0"/>
              <a:buChar char="•"/>
            </a:pPr>
            <a:endParaRPr lang="en-US" dirty="0" smtClean="0"/>
          </a:p>
          <a:p>
            <a:pPr marL="742950" lvl="1" indent="-285750">
              <a:buFont typeface="Arial" charset="0"/>
              <a:buChar char="•"/>
            </a:pPr>
            <a:r>
              <a:rPr lang="en-US" dirty="0" smtClean="0"/>
              <a:t>Normalization</a:t>
            </a:r>
          </a:p>
          <a:p>
            <a:pPr marL="742950" lvl="1" indent="-285750">
              <a:buFont typeface="Arial" charset="0"/>
              <a:buChar char="•"/>
            </a:pPr>
            <a:endParaRPr lang="en-US" dirty="0"/>
          </a:p>
          <a:p>
            <a:pPr marL="742950" lvl="1" indent="-285750">
              <a:buFont typeface="Arial" charset="0"/>
              <a:buChar char="•"/>
            </a:pPr>
            <a:endParaRPr lang="en-US" dirty="0"/>
          </a:p>
          <a:p>
            <a:pPr lvl="1"/>
            <a:endParaRPr lang="en-US" dirty="0" smtClean="0"/>
          </a:p>
          <a:p>
            <a:pPr lvl="1"/>
            <a:endParaRPr lang="en-US" dirty="0" smtClean="0"/>
          </a:p>
        </p:txBody>
      </p:sp>
    </p:spTree>
    <p:extLst>
      <p:ext uri="{BB962C8B-B14F-4D97-AF65-F5344CB8AC3E}">
        <p14:creationId xmlns:p14="http://schemas.microsoft.com/office/powerpoint/2010/main" val="14084144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6EFFE0B3-6566-3F48-9291-A6A8E30E2D62}"/>
              </a:ext>
            </a:extLst>
          </p:cNvPr>
          <p:cNvSpPr>
            <a:spLocks noGrp="1"/>
          </p:cNvSpPr>
          <p:nvPr>
            <p:ph type="title"/>
          </p:nvPr>
        </p:nvSpPr>
        <p:spPr/>
        <p:txBody>
          <a:bodyPr/>
          <a:lstStyle/>
          <a:p>
            <a:r>
              <a:rPr lang="en-US" dirty="0" smtClean="0"/>
              <a:t>Smartphones and Wearables</a:t>
            </a:r>
            <a:endParaRPr lang="en-US" dirty="0"/>
          </a:p>
        </p:txBody>
      </p:sp>
      <p:pic>
        <p:nvPicPr>
          <p:cNvPr id="4" name="Picture 3"/>
          <p:cNvPicPr>
            <a:picLocks noChangeAspect="1"/>
          </p:cNvPicPr>
          <p:nvPr/>
        </p:nvPicPr>
        <p:blipFill>
          <a:blip r:embed="rId2"/>
          <a:stretch>
            <a:fillRect/>
          </a:stretch>
        </p:blipFill>
        <p:spPr>
          <a:xfrm>
            <a:off x="7044068" y="1691946"/>
            <a:ext cx="4935738" cy="3305516"/>
          </a:xfrm>
          <a:prstGeom prst="rect">
            <a:avLst/>
          </a:prstGeom>
        </p:spPr>
      </p:pic>
      <p:sp>
        <p:nvSpPr>
          <p:cNvPr id="8" name="Rectangle 7"/>
          <p:cNvSpPr/>
          <p:nvPr/>
        </p:nvSpPr>
        <p:spPr>
          <a:xfrm>
            <a:off x="697556" y="2421374"/>
            <a:ext cx="5423280" cy="923330"/>
          </a:xfrm>
          <a:prstGeom prst="rect">
            <a:avLst/>
          </a:prstGeom>
        </p:spPr>
        <p:txBody>
          <a:bodyPr wrap="none">
            <a:spAutoFit/>
          </a:bodyPr>
          <a:lstStyle/>
          <a:p>
            <a:pPr marL="285750" indent="-285750">
              <a:buFont typeface="Arial" charset="0"/>
              <a:buChar char="•"/>
            </a:pPr>
            <a:r>
              <a:rPr lang="en-US" dirty="0" smtClean="0"/>
              <a:t>Owned by more than 80% of the U.S. population</a:t>
            </a:r>
          </a:p>
          <a:p>
            <a:pPr marL="285750" indent="-285750">
              <a:buFont typeface="Arial" charset="0"/>
              <a:buChar char="•"/>
            </a:pPr>
            <a:endParaRPr lang="en-US" dirty="0"/>
          </a:p>
          <a:p>
            <a:pPr marL="285750" indent="-285750">
              <a:buFont typeface="Arial" charset="0"/>
              <a:buChar char="•"/>
            </a:pPr>
            <a:r>
              <a:rPr lang="en-US" dirty="0" smtClean="0"/>
              <a:t>Equipped with a rich pool of sensors</a:t>
            </a:r>
          </a:p>
        </p:txBody>
      </p:sp>
      <p:sp>
        <p:nvSpPr>
          <p:cNvPr id="9" name="TextBox 8"/>
          <p:cNvSpPr txBox="1"/>
          <p:nvPr/>
        </p:nvSpPr>
        <p:spPr>
          <a:xfrm>
            <a:off x="697555" y="3899507"/>
            <a:ext cx="3861381" cy="369332"/>
          </a:xfrm>
          <a:prstGeom prst="rect">
            <a:avLst/>
          </a:prstGeom>
          <a:noFill/>
        </p:spPr>
        <p:txBody>
          <a:bodyPr wrap="square" rtlCol="0">
            <a:spAutoFit/>
          </a:bodyPr>
          <a:lstStyle/>
          <a:p>
            <a:r>
              <a:rPr lang="en-US" dirty="0" smtClean="0"/>
              <a:t>Inertial Measurement Unit(IMU):</a:t>
            </a:r>
            <a:endParaRPr lang="en-US" dirty="0"/>
          </a:p>
        </p:txBody>
      </p:sp>
      <p:sp>
        <p:nvSpPr>
          <p:cNvPr id="10" name="TextBox 9"/>
          <p:cNvSpPr txBox="1"/>
          <p:nvPr/>
        </p:nvSpPr>
        <p:spPr>
          <a:xfrm>
            <a:off x="697555" y="4600471"/>
            <a:ext cx="2371162" cy="1477328"/>
          </a:xfrm>
          <a:prstGeom prst="rect">
            <a:avLst/>
          </a:prstGeom>
          <a:noFill/>
        </p:spPr>
        <p:txBody>
          <a:bodyPr wrap="none" rtlCol="0">
            <a:spAutoFit/>
          </a:bodyPr>
          <a:lstStyle/>
          <a:p>
            <a:pPr marL="285750" indent="-285750">
              <a:buFont typeface="Arial" charset="0"/>
              <a:buChar char="•"/>
            </a:pPr>
            <a:r>
              <a:rPr lang="en-US" dirty="0" smtClean="0"/>
              <a:t>Accelerometer (A)</a:t>
            </a:r>
          </a:p>
          <a:p>
            <a:pPr marL="285750" indent="-285750">
              <a:buFont typeface="Arial" charset="0"/>
              <a:buChar char="•"/>
            </a:pPr>
            <a:endParaRPr lang="en-US" dirty="0"/>
          </a:p>
          <a:p>
            <a:pPr marL="285750" indent="-285750">
              <a:buFont typeface="Arial" charset="0"/>
              <a:buChar char="•"/>
            </a:pPr>
            <a:r>
              <a:rPr lang="en-US" dirty="0" smtClean="0"/>
              <a:t>Gyroscope (G)</a:t>
            </a:r>
          </a:p>
          <a:p>
            <a:pPr marL="285750" indent="-285750">
              <a:buFont typeface="Arial" charset="0"/>
              <a:buChar char="•"/>
            </a:pPr>
            <a:endParaRPr lang="en-US" dirty="0"/>
          </a:p>
          <a:p>
            <a:pPr marL="285750" indent="-285750">
              <a:buFont typeface="Arial" charset="0"/>
              <a:buChar char="•"/>
            </a:pPr>
            <a:r>
              <a:rPr lang="en-US" dirty="0" smtClean="0"/>
              <a:t>Magnetometer (M)</a:t>
            </a:r>
            <a:endParaRPr lang="en-US" dirty="0"/>
          </a:p>
        </p:txBody>
      </p:sp>
      <p:pic>
        <p:nvPicPr>
          <p:cNvPr id="11" name="Picture 10"/>
          <p:cNvPicPr>
            <a:picLocks noChangeAspect="1"/>
          </p:cNvPicPr>
          <p:nvPr/>
        </p:nvPicPr>
        <p:blipFill>
          <a:blip r:embed="rId3"/>
          <a:stretch>
            <a:fillRect/>
          </a:stretch>
        </p:blipFill>
        <p:spPr>
          <a:xfrm>
            <a:off x="5814059" y="4758450"/>
            <a:ext cx="3032760" cy="2103120"/>
          </a:xfrm>
          <a:prstGeom prst="rect">
            <a:avLst/>
          </a:prstGeom>
        </p:spPr>
      </p:pic>
      <p:pic>
        <p:nvPicPr>
          <p:cNvPr id="12" name="Picture 11"/>
          <p:cNvPicPr>
            <a:picLocks noChangeAspect="1"/>
          </p:cNvPicPr>
          <p:nvPr/>
        </p:nvPicPr>
        <p:blipFill>
          <a:blip r:embed="rId4"/>
          <a:stretch>
            <a:fillRect/>
          </a:stretch>
        </p:blipFill>
        <p:spPr>
          <a:xfrm>
            <a:off x="8137926" y="4600471"/>
            <a:ext cx="2236198" cy="2213078"/>
          </a:xfrm>
          <a:prstGeom prst="rect">
            <a:avLst/>
          </a:prstGeom>
        </p:spPr>
      </p:pic>
    </p:spTree>
    <p:extLst>
      <p:ext uri="{BB962C8B-B14F-4D97-AF65-F5344CB8AC3E}">
        <p14:creationId xmlns:p14="http://schemas.microsoft.com/office/powerpoint/2010/main" val="9168065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322C1FBC-6C22-3741-A1E5-5765F3279957}"/>
              </a:ext>
            </a:extLst>
          </p:cNvPr>
          <p:cNvSpPr>
            <a:spLocks noGrp="1"/>
          </p:cNvSpPr>
          <p:nvPr>
            <p:ph type="title"/>
          </p:nvPr>
        </p:nvSpPr>
        <p:spPr>
          <a:xfrm>
            <a:off x="566927" y="1499616"/>
            <a:ext cx="9726603" cy="590931"/>
          </a:xfrm>
        </p:spPr>
        <p:txBody>
          <a:bodyPr/>
          <a:lstStyle/>
          <a:p>
            <a:r>
              <a:rPr lang="en-US" dirty="0" smtClean="0"/>
              <a:t>Conclusion</a:t>
            </a:r>
            <a:endParaRPr lang="en-US" dirty="0"/>
          </a:p>
        </p:txBody>
      </p:sp>
      <p:sp>
        <p:nvSpPr>
          <p:cNvPr id="3" name="TextBox 2"/>
          <p:cNvSpPr txBox="1"/>
          <p:nvPr/>
        </p:nvSpPr>
        <p:spPr>
          <a:xfrm>
            <a:off x="566927" y="2416629"/>
            <a:ext cx="10847841" cy="3139321"/>
          </a:xfrm>
          <a:prstGeom prst="rect">
            <a:avLst/>
          </a:prstGeom>
          <a:noFill/>
        </p:spPr>
        <p:txBody>
          <a:bodyPr wrap="none" rtlCol="0">
            <a:spAutoFit/>
          </a:bodyPr>
          <a:lstStyle/>
          <a:p>
            <a:pPr marL="285750" indent="-285750">
              <a:buFont typeface="Arial" charset="0"/>
              <a:buChar char="•"/>
            </a:pPr>
            <a:r>
              <a:rPr lang="en-US" dirty="0" smtClean="0"/>
              <a:t>Constructed a virtual activity sensor (SenseHAR) that is robust to the variations and availability of the </a:t>
            </a:r>
          </a:p>
          <a:p>
            <a:r>
              <a:rPr lang="en-US" dirty="0"/>
              <a:t> </a:t>
            </a:r>
            <a:r>
              <a:rPr lang="en-US" dirty="0" smtClean="0"/>
              <a:t>    inertial sensors using deep learning</a:t>
            </a:r>
          </a:p>
          <a:p>
            <a:endParaRPr lang="en-US" dirty="0"/>
          </a:p>
          <a:p>
            <a:pPr marL="285750" indent="-285750">
              <a:buFont typeface="Arial" charset="0"/>
              <a:buChar char="•"/>
            </a:pPr>
            <a:r>
              <a:rPr lang="en-US" dirty="0" smtClean="0"/>
              <a:t>Explained the method to calibrate the SenseHAR for a new device in the absence of labeled data</a:t>
            </a:r>
          </a:p>
          <a:p>
            <a:r>
              <a:rPr lang="en-US" dirty="0" smtClean="0"/>
              <a:t>     with the help of an existing calibrated devices</a:t>
            </a:r>
          </a:p>
          <a:p>
            <a:endParaRPr lang="en-US" dirty="0"/>
          </a:p>
          <a:p>
            <a:pPr marL="285750" indent="-285750">
              <a:buFont typeface="Arial" charset="0"/>
              <a:buChar char="•"/>
            </a:pPr>
            <a:r>
              <a:rPr lang="en-US" dirty="0" smtClean="0"/>
              <a:t>Did a comprehensive evaluation of SenseHAR and compared its performance with the state-of-the-art</a:t>
            </a:r>
          </a:p>
          <a:p>
            <a:r>
              <a:rPr lang="en-US" dirty="0" smtClean="0"/>
              <a:t>    Multimodal architectures</a:t>
            </a:r>
          </a:p>
          <a:p>
            <a:pPr marL="285750" indent="-285750">
              <a:buFont typeface="Arial" charset="0"/>
              <a:buChar char="•"/>
            </a:pPr>
            <a:endParaRPr lang="en-US" dirty="0"/>
          </a:p>
          <a:p>
            <a:pPr marL="285750" indent="-285750">
              <a:buFont typeface="Arial" charset="0"/>
              <a:buChar char="•"/>
            </a:pPr>
            <a:endParaRPr lang="en-US" dirty="0" smtClean="0"/>
          </a:p>
          <a:p>
            <a:pPr marL="285750" indent="-285750">
              <a:buFont typeface="Arial" charset="0"/>
              <a:buChar char="•"/>
            </a:pPr>
            <a:endParaRPr lang="en-US" dirty="0"/>
          </a:p>
        </p:txBody>
      </p:sp>
    </p:spTree>
    <p:extLst>
      <p:ext uri="{BB962C8B-B14F-4D97-AF65-F5344CB8AC3E}">
        <p14:creationId xmlns:p14="http://schemas.microsoft.com/office/powerpoint/2010/main" val="1214439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27620" y="2938071"/>
            <a:ext cx="5201587" cy="861774"/>
          </a:xfrm>
          <a:prstGeom prst="rect">
            <a:avLst/>
          </a:prstGeom>
          <a:noFill/>
        </p:spPr>
        <p:txBody>
          <a:bodyPr wrap="square" rtlCol="0">
            <a:spAutoFit/>
          </a:bodyPr>
          <a:lstStyle/>
          <a:p>
            <a:pPr algn="ctr"/>
            <a:r>
              <a:rPr lang="en-US" sz="5000" dirty="0" smtClean="0">
                <a:solidFill>
                  <a:schemeClr val="tx2"/>
                </a:solidFill>
              </a:rPr>
              <a:t>Questions</a:t>
            </a:r>
            <a:r>
              <a:rPr lang="en-US" sz="4000" dirty="0" smtClean="0">
                <a:solidFill>
                  <a:schemeClr val="tx2"/>
                </a:solidFill>
              </a:rPr>
              <a:t>?</a:t>
            </a:r>
            <a:endParaRPr lang="en-US" sz="4000" dirty="0">
              <a:solidFill>
                <a:schemeClr val="tx2"/>
              </a:solidFill>
            </a:endParaRPr>
          </a:p>
        </p:txBody>
      </p:sp>
    </p:spTree>
    <p:extLst>
      <p:ext uri="{BB962C8B-B14F-4D97-AF65-F5344CB8AC3E}">
        <p14:creationId xmlns:p14="http://schemas.microsoft.com/office/powerpoint/2010/main" val="2669417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TextBox 4"/>
          <p:cNvSpPr txBox="1"/>
          <p:nvPr/>
        </p:nvSpPr>
        <p:spPr>
          <a:xfrm>
            <a:off x="566928" y="2450311"/>
            <a:ext cx="11350252" cy="2462213"/>
          </a:xfrm>
          <a:prstGeom prst="rect">
            <a:avLst/>
          </a:prstGeom>
          <a:noFill/>
        </p:spPr>
        <p:txBody>
          <a:bodyPr wrap="square" rtlCol="0">
            <a:spAutoFit/>
          </a:bodyPr>
          <a:lstStyle/>
          <a:p>
            <a:pPr marL="285750" indent="-285750">
              <a:buFont typeface="Arial" charset="0"/>
              <a:buChar char="•"/>
            </a:pPr>
            <a:r>
              <a:rPr lang="en-US" sz="1400" dirty="0"/>
              <a:t>Jeya Vikranth Jeyakumar, Liangzhen Lai, Naveen Suda, and Mani Srivastava. 2019. SenseHAR: A Robust Virtual Activity Sensor for Smartphones and Wearables. In The 17th ACM Conference on Embedded Networked Sensor Systems (SenSys ’19), November 10–13, 2019, New York, NY, USA. ACM, New York, NY, USA, 14 pages. https://doi.org/10.1145/3356250.3360032 </a:t>
            </a:r>
            <a:endParaRPr lang="en-US" sz="1400" dirty="0" smtClean="0"/>
          </a:p>
          <a:p>
            <a:pPr marL="285750" indent="-285750">
              <a:buFont typeface="Arial" charset="0"/>
              <a:buChar char="•"/>
            </a:pPr>
            <a:endParaRPr lang="en-US" sz="1400" dirty="0"/>
          </a:p>
          <a:p>
            <a:pPr marL="285750" indent="-285750">
              <a:buFont typeface="Arial" charset="0"/>
              <a:buChar char="•"/>
            </a:pPr>
            <a:r>
              <a:rPr lang="en-US" sz="1400" dirty="0" smtClean="0"/>
              <a:t>SaymaAkther,NazirSaleheen,ShahinAlanSamiei,VivekShetty,EmreErtin,and </a:t>
            </a:r>
            <a:r>
              <a:rPr lang="en-US" sz="1400" dirty="0"/>
              <a:t>Santosh Kumar. 2019. mORAL: An mHealth Model for Inferring Oral Hygiene Behaviors in-the-wild Using Wrist-worn Inertial Sensors. Proceedings of the ACM on Interactive, Mobile, Wearable and Ubiquitous Technologies 3, 1 (2019), 1. </a:t>
            </a:r>
            <a:endParaRPr lang="en-US" sz="1400" dirty="0" smtClean="0"/>
          </a:p>
          <a:p>
            <a:pPr marL="285750" indent="-285750">
              <a:buFont typeface="Arial" charset="0"/>
              <a:buChar char="•"/>
            </a:pPr>
            <a:endParaRPr lang="en-US" sz="1400" dirty="0"/>
          </a:p>
          <a:p>
            <a:pPr marL="285750" indent="-285750">
              <a:buFont typeface="Arial" charset="0"/>
              <a:buChar char="•"/>
            </a:pPr>
            <a:r>
              <a:rPr lang="en-US" sz="1400" dirty="0"/>
              <a:t>https://www.youtube.com/</a:t>
            </a:r>
            <a:r>
              <a:rPr lang="en-US" sz="1400" dirty="0" err="1"/>
              <a:t>watch?v</a:t>
            </a:r>
            <a:r>
              <a:rPr lang="en-US" sz="1400" dirty="0"/>
              <a:t>=WVYk9FxToXI</a:t>
            </a:r>
          </a:p>
          <a:p>
            <a:pPr marL="285750" indent="-285750">
              <a:buFont typeface="Arial" charset="0"/>
              <a:buChar char="•"/>
            </a:pPr>
            <a:endParaRPr lang="en-US" sz="1400" dirty="0" smtClean="0"/>
          </a:p>
          <a:p>
            <a:pPr marL="285750" indent="-285750">
              <a:buFont typeface="Arial" charset="0"/>
              <a:buChar char="•"/>
            </a:pPr>
            <a:endParaRPr lang="en-US" sz="1400" dirty="0"/>
          </a:p>
        </p:txBody>
      </p:sp>
    </p:spTree>
    <p:extLst>
      <p:ext uri="{BB962C8B-B14F-4D97-AF65-F5344CB8AC3E}">
        <p14:creationId xmlns:p14="http://schemas.microsoft.com/office/powerpoint/2010/main" val="1442573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03161" y="1015252"/>
            <a:ext cx="7054562" cy="5303102"/>
          </a:xfrm>
          <a:prstGeom prst="rect">
            <a:avLst/>
          </a:prstGeom>
        </p:spPr>
      </p:pic>
    </p:spTree>
    <p:extLst>
      <p:ext uri="{BB962C8B-B14F-4D97-AF65-F5344CB8AC3E}">
        <p14:creationId xmlns:p14="http://schemas.microsoft.com/office/powerpoint/2010/main" val="422200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93BEC0A6-A5CE-914E-9A9E-BB0E40137093}"/>
              </a:ext>
            </a:extLst>
          </p:cNvPr>
          <p:cNvSpPr>
            <a:spLocks noGrp="1"/>
          </p:cNvSpPr>
          <p:nvPr>
            <p:ph type="title"/>
          </p:nvPr>
        </p:nvSpPr>
        <p:spPr/>
        <p:txBody>
          <a:bodyPr/>
          <a:lstStyle/>
          <a:p>
            <a:r>
              <a:rPr lang="en-US" dirty="0" smtClean="0"/>
              <a:t>Human Activity Recognition(HAR)</a:t>
            </a:r>
            <a:endParaRPr lang="en-US" dirty="0"/>
          </a:p>
        </p:txBody>
      </p:sp>
      <p:sp>
        <p:nvSpPr>
          <p:cNvPr id="5" name="TextBox 4"/>
          <p:cNvSpPr txBox="1"/>
          <p:nvPr/>
        </p:nvSpPr>
        <p:spPr>
          <a:xfrm>
            <a:off x="566928" y="2534194"/>
            <a:ext cx="6333785" cy="2862322"/>
          </a:xfrm>
          <a:prstGeom prst="rect">
            <a:avLst/>
          </a:prstGeom>
          <a:noFill/>
        </p:spPr>
        <p:txBody>
          <a:bodyPr wrap="none" rtlCol="0">
            <a:spAutoFit/>
          </a:bodyPr>
          <a:lstStyle/>
          <a:p>
            <a:pPr marL="285750" indent="-285750">
              <a:buFont typeface="Arial" charset="0"/>
              <a:buChar char="•"/>
            </a:pPr>
            <a:r>
              <a:rPr lang="en-US" dirty="0" smtClean="0"/>
              <a:t>Challenging time series classification task</a:t>
            </a:r>
          </a:p>
          <a:p>
            <a:endParaRPr lang="en-US" dirty="0" smtClean="0"/>
          </a:p>
          <a:p>
            <a:pPr marL="285750" indent="-285750">
              <a:buFont typeface="Arial" charset="0"/>
              <a:buChar char="•"/>
            </a:pPr>
            <a:r>
              <a:rPr lang="en-US" dirty="0" smtClean="0"/>
              <a:t>Predicts the movement of a person based on sensor data</a:t>
            </a:r>
          </a:p>
          <a:p>
            <a:pPr marL="285750" indent="-285750">
              <a:buFont typeface="Arial" charset="0"/>
              <a:buChar char="•"/>
            </a:pPr>
            <a:endParaRPr lang="en-US" dirty="0"/>
          </a:p>
          <a:p>
            <a:pPr marL="285750" indent="-285750">
              <a:buFont typeface="Arial" charset="0"/>
              <a:buChar char="•"/>
            </a:pPr>
            <a:r>
              <a:rPr lang="en-US" dirty="0" smtClean="0"/>
              <a:t>Traditional methods involve deep domain expertise and </a:t>
            </a:r>
          </a:p>
          <a:p>
            <a:r>
              <a:rPr lang="en-US" dirty="0" smtClean="0"/>
              <a:t>     feature extraction</a:t>
            </a:r>
          </a:p>
          <a:p>
            <a:endParaRPr lang="en-US" dirty="0"/>
          </a:p>
          <a:p>
            <a:pPr marL="285750" indent="-285750">
              <a:buFont typeface="Arial" charset="0"/>
              <a:buChar char="•"/>
            </a:pPr>
            <a:r>
              <a:rPr lang="en-US" dirty="0" smtClean="0"/>
              <a:t>Recent methods use deep learning which </a:t>
            </a:r>
            <a:r>
              <a:rPr lang="en-US" b="1" dirty="0" smtClean="0"/>
              <a:t>automatically </a:t>
            </a:r>
          </a:p>
          <a:p>
            <a:r>
              <a:rPr lang="en-US" b="1" dirty="0"/>
              <a:t> </a:t>
            </a:r>
            <a:r>
              <a:rPr lang="en-US" b="1" dirty="0" smtClean="0"/>
              <a:t>    learns features</a:t>
            </a:r>
            <a:r>
              <a:rPr lang="en-US" dirty="0" smtClean="0"/>
              <a:t> from the raw sensor data</a:t>
            </a:r>
            <a:endParaRPr lang="en-US" dirty="0"/>
          </a:p>
          <a:p>
            <a:endParaRPr lang="en-US" dirty="0"/>
          </a:p>
        </p:txBody>
      </p:sp>
      <p:pic>
        <p:nvPicPr>
          <p:cNvPr id="6" name="Picture 5"/>
          <p:cNvPicPr>
            <a:picLocks noChangeAspect="1"/>
          </p:cNvPicPr>
          <p:nvPr/>
        </p:nvPicPr>
        <p:blipFill>
          <a:blip r:embed="rId2"/>
          <a:stretch>
            <a:fillRect/>
          </a:stretch>
        </p:blipFill>
        <p:spPr>
          <a:xfrm>
            <a:off x="6900713" y="2090547"/>
            <a:ext cx="5214618" cy="3625061"/>
          </a:xfrm>
          <a:prstGeom prst="rect">
            <a:avLst/>
          </a:prstGeom>
        </p:spPr>
      </p:pic>
    </p:spTree>
    <p:extLst>
      <p:ext uri="{BB962C8B-B14F-4D97-AF65-F5344CB8AC3E}">
        <p14:creationId xmlns:p14="http://schemas.microsoft.com/office/powerpoint/2010/main" val="2873966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88DBE833-A922-5747-A36B-4314D3116822}"/>
              </a:ext>
            </a:extLst>
          </p:cNvPr>
          <p:cNvSpPr>
            <a:spLocks noGrp="1"/>
          </p:cNvSpPr>
          <p:nvPr>
            <p:ph type="title"/>
          </p:nvPr>
        </p:nvSpPr>
        <p:spPr/>
        <p:txBody>
          <a:bodyPr/>
          <a:lstStyle/>
          <a:p>
            <a:r>
              <a:rPr lang="en-US" dirty="0" smtClean="0"/>
              <a:t>Existing Methods for HAR</a:t>
            </a:r>
            <a:endParaRPr lang="en-US" dirty="0"/>
          </a:p>
        </p:txBody>
      </p:sp>
      <p:pic>
        <p:nvPicPr>
          <p:cNvPr id="7" name="Picture 6"/>
          <p:cNvPicPr>
            <a:picLocks noChangeAspect="1"/>
          </p:cNvPicPr>
          <p:nvPr/>
        </p:nvPicPr>
        <p:blipFill>
          <a:blip r:embed="rId2"/>
          <a:stretch>
            <a:fillRect/>
          </a:stretch>
        </p:blipFill>
        <p:spPr>
          <a:xfrm>
            <a:off x="2168435" y="2443734"/>
            <a:ext cx="7236824" cy="2935848"/>
          </a:xfrm>
          <a:prstGeom prst="rect">
            <a:avLst/>
          </a:prstGeom>
        </p:spPr>
      </p:pic>
      <p:sp>
        <p:nvSpPr>
          <p:cNvPr id="8" name="TextBox 7"/>
          <p:cNvSpPr txBox="1"/>
          <p:nvPr/>
        </p:nvSpPr>
        <p:spPr>
          <a:xfrm>
            <a:off x="3043646" y="5982789"/>
            <a:ext cx="184731" cy="369332"/>
          </a:xfrm>
          <a:prstGeom prst="rect">
            <a:avLst/>
          </a:prstGeom>
          <a:noFill/>
        </p:spPr>
        <p:txBody>
          <a:bodyPr wrap="none" rtlCol="0">
            <a:spAutoFit/>
          </a:bodyPr>
          <a:lstStyle/>
          <a:p>
            <a:endParaRPr lang="en-US" dirty="0"/>
          </a:p>
        </p:txBody>
      </p:sp>
      <p:sp>
        <p:nvSpPr>
          <p:cNvPr id="13" name="Rectangle 12"/>
          <p:cNvSpPr/>
          <p:nvPr/>
        </p:nvSpPr>
        <p:spPr>
          <a:xfrm rot="10800000" flipV="1">
            <a:off x="1979024" y="5732769"/>
            <a:ext cx="761564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6"/>
                </a:solidFill>
              </a:rPr>
              <a:t>Impractical to </a:t>
            </a:r>
            <a:r>
              <a:rPr lang="en-US" u="sng" dirty="0">
                <a:solidFill>
                  <a:schemeClr val="accent6"/>
                </a:solidFill>
              </a:rPr>
              <a:t>train a </a:t>
            </a:r>
            <a:r>
              <a:rPr lang="en-US" u="sng" dirty="0" smtClean="0">
                <a:solidFill>
                  <a:schemeClr val="accent6"/>
                </a:solidFill>
              </a:rPr>
              <a:t>new model</a:t>
            </a:r>
            <a:r>
              <a:rPr lang="en-US" dirty="0" smtClean="0">
                <a:solidFill>
                  <a:schemeClr val="accent6"/>
                </a:solidFill>
              </a:rPr>
              <a:t> from </a:t>
            </a:r>
            <a:r>
              <a:rPr lang="en-US" dirty="0">
                <a:solidFill>
                  <a:schemeClr val="accent6"/>
                </a:solidFill>
              </a:rPr>
              <a:t>scratch for </a:t>
            </a:r>
            <a:r>
              <a:rPr lang="en-US" u="sng" dirty="0">
                <a:solidFill>
                  <a:schemeClr val="accent6"/>
                </a:solidFill>
              </a:rPr>
              <a:t>all devices </a:t>
            </a:r>
            <a:r>
              <a:rPr lang="en-US" u="sng">
                <a:solidFill>
                  <a:schemeClr val="accent6"/>
                </a:solidFill>
              </a:rPr>
              <a:t>and </a:t>
            </a:r>
            <a:r>
              <a:rPr lang="en-US" u="sng" smtClean="0">
                <a:solidFill>
                  <a:schemeClr val="accent6"/>
                </a:solidFill>
              </a:rPr>
              <a:t>device</a:t>
            </a:r>
          </a:p>
          <a:p>
            <a:r>
              <a:rPr lang="en-US" u="sng" dirty="0" smtClean="0">
                <a:solidFill>
                  <a:schemeClr val="accent6"/>
                </a:solidFill>
              </a:rPr>
              <a:t>combinations</a:t>
            </a:r>
            <a:r>
              <a:rPr lang="en-US" dirty="0" smtClean="0">
                <a:solidFill>
                  <a:schemeClr val="accent6"/>
                </a:solidFill>
              </a:rPr>
              <a:t> for every application</a:t>
            </a:r>
            <a:endParaRPr lang="en-US" dirty="0">
              <a:solidFill>
                <a:schemeClr val="accent6"/>
              </a:solidFill>
            </a:endParaRPr>
          </a:p>
        </p:txBody>
      </p:sp>
    </p:spTree>
    <p:extLst>
      <p:ext uri="{BB962C8B-B14F-4D97-AF65-F5344CB8AC3E}">
        <p14:creationId xmlns:p14="http://schemas.microsoft.com/office/powerpoint/2010/main" val="33976775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xmlns="" id="{A5A6BD9C-352C-594C-84C3-B534C6BE8173}"/>
              </a:ext>
            </a:extLst>
          </p:cNvPr>
          <p:cNvSpPr>
            <a:spLocks noGrp="1"/>
          </p:cNvSpPr>
          <p:nvPr>
            <p:ph type="title"/>
          </p:nvPr>
        </p:nvSpPr>
        <p:spPr/>
        <p:txBody>
          <a:bodyPr/>
          <a:lstStyle/>
          <a:p>
            <a:r>
              <a:rPr lang="en-US" dirty="0" smtClean="0"/>
              <a:t>Challenge 1- Heterogeneity in devices</a:t>
            </a:r>
            <a:endParaRPr lang="en-US" dirty="0"/>
          </a:p>
        </p:txBody>
      </p:sp>
      <p:pic>
        <p:nvPicPr>
          <p:cNvPr id="6" name="Picture 5"/>
          <p:cNvPicPr>
            <a:picLocks noChangeAspect="1"/>
          </p:cNvPicPr>
          <p:nvPr/>
        </p:nvPicPr>
        <p:blipFill>
          <a:blip r:embed="rId2"/>
          <a:stretch>
            <a:fillRect/>
          </a:stretch>
        </p:blipFill>
        <p:spPr>
          <a:xfrm>
            <a:off x="156755" y="2209420"/>
            <a:ext cx="2398344" cy="1748626"/>
          </a:xfrm>
          <a:prstGeom prst="rect">
            <a:avLst/>
          </a:prstGeom>
        </p:spPr>
      </p:pic>
      <p:pic>
        <p:nvPicPr>
          <p:cNvPr id="7" name="Picture 6"/>
          <p:cNvPicPr>
            <a:picLocks noChangeAspect="1"/>
          </p:cNvPicPr>
          <p:nvPr/>
        </p:nvPicPr>
        <p:blipFill>
          <a:blip r:embed="rId3"/>
          <a:stretch>
            <a:fillRect/>
          </a:stretch>
        </p:blipFill>
        <p:spPr>
          <a:xfrm>
            <a:off x="566928" y="4438715"/>
            <a:ext cx="1602820" cy="1602820"/>
          </a:xfrm>
          <a:prstGeom prst="rect">
            <a:avLst/>
          </a:prstGeom>
        </p:spPr>
      </p:pic>
      <p:pic>
        <p:nvPicPr>
          <p:cNvPr id="9" name="Picture 8"/>
          <p:cNvPicPr>
            <a:picLocks noChangeAspect="1"/>
          </p:cNvPicPr>
          <p:nvPr/>
        </p:nvPicPr>
        <p:blipFill>
          <a:blip r:embed="rId4"/>
          <a:stretch>
            <a:fillRect/>
          </a:stretch>
        </p:blipFill>
        <p:spPr>
          <a:xfrm>
            <a:off x="6706471" y="2160352"/>
            <a:ext cx="909175" cy="1846762"/>
          </a:xfrm>
          <a:prstGeom prst="rect">
            <a:avLst/>
          </a:prstGeom>
        </p:spPr>
      </p:pic>
      <p:sp>
        <p:nvSpPr>
          <p:cNvPr id="10" name="Rounded Rectangle 9"/>
          <p:cNvSpPr/>
          <p:nvPr/>
        </p:nvSpPr>
        <p:spPr>
          <a:xfrm>
            <a:off x="2086509" y="2571217"/>
            <a:ext cx="1674064" cy="8360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200" b="1" dirty="0" smtClean="0">
                <a:solidFill>
                  <a:schemeClr val="tx1"/>
                </a:solidFill>
              </a:rPr>
              <a:t>Smartphones</a:t>
            </a:r>
            <a:endParaRPr lang="en-US" sz="1200" dirty="0">
              <a:solidFill>
                <a:schemeClr val="tx1"/>
              </a:solidFill>
            </a:endParaRPr>
          </a:p>
          <a:p>
            <a:pPr marL="285750" indent="-285750">
              <a:spcAft>
                <a:spcPts val="600"/>
              </a:spcAft>
              <a:buFont typeface="Arial" charset="0"/>
              <a:buChar char="•"/>
            </a:pPr>
            <a:r>
              <a:rPr lang="en-US" sz="1200" dirty="0" smtClean="0">
                <a:solidFill>
                  <a:schemeClr val="tx1"/>
                </a:solidFill>
              </a:rPr>
              <a:t>AGM Sensors</a:t>
            </a:r>
          </a:p>
          <a:p>
            <a:pPr marL="285750" indent="-285750">
              <a:spcAft>
                <a:spcPts val="600"/>
              </a:spcAft>
              <a:buFont typeface="Arial" charset="0"/>
              <a:buChar char="•"/>
            </a:pPr>
            <a:r>
              <a:rPr lang="en-US" sz="1200" dirty="0" smtClean="0">
                <a:solidFill>
                  <a:schemeClr val="tx1"/>
                </a:solidFill>
              </a:rPr>
              <a:t>&gt; 50 Hz</a:t>
            </a:r>
            <a:endParaRPr lang="en-US" sz="1200" dirty="0">
              <a:solidFill>
                <a:schemeClr val="tx1"/>
              </a:solidFill>
            </a:endParaRPr>
          </a:p>
        </p:txBody>
      </p:sp>
      <p:sp>
        <p:nvSpPr>
          <p:cNvPr id="17" name="Rounded Rectangle 16"/>
          <p:cNvSpPr/>
          <p:nvPr/>
        </p:nvSpPr>
        <p:spPr>
          <a:xfrm>
            <a:off x="8215953" y="2571216"/>
            <a:ext cx="1587861" cy="8360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200" b="1" dirty="0" smtClean="0">
                <a:solidFill>
                  <a:schemeClr val="tx1"/>
                </a:solidFill>
              </a:rPr>
              <a:t>Smartwatches </a:t>
            </a:r>
            <a:endParaRPr lang="en-US" sz="1200" dirty="0">
              <a:solidFill>
                <a:schemeClr val="tx1"/>
              </a:solidFill>
            </a:endParaRPr>
          </a:p>
          <a:p>
            <a:pPr marL="285750" indent="-285750">
              <a:spcAft>
                <a:spcPts val="600"/>
              </a:spcAft>
              <a:buFont typeface="Arial" charset="0"/>
              <a:buChar char="•"/>
            </a:pPr>
            <a:r>
              <a:rPr lang="en-US" sz="1200" dirty="0" smtClean="0">
                <a:solidFill>
                  <a:schemeClr val="tx1"/>
                </a:solidFill>
              </a:rPr>
              <a:t>A or AG Sensors</a:t>
            </a:r>
          </a:p>
          <a:p>
            <a:pPr marL="285750" indent="-285750">
              <a:spcAft>
                <a:spcPts val="600"/>
              </a:spcAft>
              <a:buFont typeface="Arial" charset="0"/>
              <a:buChar char="•"/>
            </a:pPr>
            <a:r>
              <a:rPr lang="en-US" sz="1200" dirty="0" smtClean="0">
                <a:solidFill>
                  <a:schemeClr val="tx1"/>
                </a:solidFill>
              </a:rPr>
              <a:t>&lt; 50 Hz</a:t>
            </a:r>
            <a:endParaRPr lang="en-US" sz="1200" dirty="0">
              <a:solidFill>
                <a:schemeClr val="tx1"/>
              </a:solidFill>
            </a:endParaRPr>
          </a:p>
        </p:txBody>
      </p:sp>
      <p:sp>
        <p:nvSpPr>
          <p:cNvPr id="18" name="Rounded Rectangle 17"/>
          <p:cNvSpPr/>
          <p:nvPr/>
        </p:nvSpPr>
        <p:spPr>
          <a:xfrm>
            <a:off x="2169748" y="4972615"/>
            <a:ext cx="1590825" cy="8265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200" b="1" dirty="0" smtClean="0">
                <a:solidFill>
                  <a:schemeClr val="tx1"/>
                </a:solidFill>
              </a:rPr>
              <a:t>Earables</a:t>
            </a:r>
            <a:endParaRPr lang="en-US" sz="1200" dirty="0">
              <a:solidFill>
                <a:schemeClr val="tx1"/>
              </a:solidFill>
            </a:endParaRPr>
          </a:p>
          <a:p>
            <a:pPr marL="285750" indent="-285750">
              <a:spcAft>
                <a:spcPts val="600"/>
              </a:spcAft>
              <a:buFont typeface="Arial" charset="0"/>
              <a:buChar char="•"/>
            </a:pPr>
            <a:r>
              <a:rPr lang="en-US" sz="1200" dirty="0" smtClean="0">
                <a:solidFill>
                  <a:schemeClr val="tx1"/>
                </a:solidFill>
              </a:rPr>
              <a:t>AG Sensors</a:t>
            </a:r>
          </a:p>
          <a:p>
            <a:pPr marL="285750" indent="-285750">
              <a:spcAft>
                <a:spcPts val="600"/>
              </a:spcAft>
              <a:buFont typeface="Arial" charset="0"/>
              <a:buChar char="•"/>
            </a:pPr>
            <a:r>
              <a:rPr lang="en-US" sz="1200" dirty="0" smtClean="0">
                <a:solidFill>
                  <a:schemeClr val="tx1"/>
                </a:solidFill>
              </a:rPr>
              <a:t>10-100 Hz</a:t>
            </a:r>
            <a:endParaRPr lang="en-US" sz="1200" dirty="0">
              <a:solidFill>
                <a:schemeClr val="tx1"/>
              </a:solidFill>
            </a:endParaRPr>
          </a:p>
        </p:txBody>
      </p:sp>
      <p:sp>
        <p:nvSpPr>
          <p:cNvPr id="21" name="Rounded Rectangle 20"/>
          <p:cNvSpPr/>
          <p:nvPr/>
        </p:nvSpPr>
        <p:spPr>
          <a:xfrm>
            <a:off x="5251267" y="4438716"/>
            <a:ext cx="3928220" cy="1943034"/>
          </a:xfrm>
          <a:prstGeom prst="roundRect">
            <a:avLst/>
          </a:prstGeom>
          <a:noFill/>
          <a:effectLst>
            <a:outerShdw blurRad="50800" dist="101600" dir="3120000" algn="ctr" rotWithShape="0">
              <a:schemeClr val="accent6">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421086" y="4689566"/>
            <a:ext cx="3758401" cy="1200329"/>
          </a:xfrm>
          <a:prstGeom prst="rect">
            <a:avLst/>
          </a:prstGeom>
          <a:noFill/>
        </p:spPr>
        <p:txBody>
          <a:bodyPr wrap="none" rtlCol="0">
            <a:spAutoFit/>
          </a:bodyPr>
          <a:lstStyle/>
          <a:p>
            <a:r>
              <a:rPr lang="en-US" dirty="0" smtClean="0"/>
              <a:t>1. Different sensors in each Device</a:t>
            </a:r>
          </a:p>
          <a:p>
            <a:endParaRPr lang="en-US" dirty="0"/>
          </a:p>
          <a:p>
            <a:r>
              <a:rPr lang="en-US" dirty="0" smtClean="0"/>
              <a:t>2.Different sampling rates</a:t>
            </a:r>
          </a:p>
          <a:p>
            <a:endParaRPr lang="en-US" dirty="0"/>
          </a:p>
        </p:txBody>
      </p:sp>
    </p:spTree>
    <p:extLst>
      <p:ext uri="{BB962C8B-B14F-4D97-AF65-F5344CB8AC3E}">
        <p14:creationId xmlns:p14="http://schemas.microsoft.com/office/powerpoint/2010/main" val="1082579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xmlns="" id="{3AC14BE6-0C46-714B-B7A3-48A9E49BAF81}"/>
              </a:ext>
            </a:extLst>
          </p:cNvPr>
          <p:cNvSpPr>
            <a:spLocks noGrp="1"/>
          </p:cNvSpPr>
          <p:nvPr>
            <p:ph type="title"/>
          </p:nvPr>
        </p:nvSpPr>
        <p:spPr>
          <a:xfrm>
            <a:off x="566928" y="1358537"/>
            <a:ext cx="7479792" cy="732010"/>
          </a:xfrm>
        </p:spPr>
        <p:txBody>
          <a:bodyPr/>
          <a:lstStyle/>
          <a:p>
            <a:r>
              <a:rPr lang="en-US" dirty="0" smtClean="0"/>
              <a:t>Challenge 2- Different Locations</a:t>
            </a:r>
            <a:endParaRPr lang="en-US" dirty="0"/>
          </a:p>
        </p:txBody>
      </p:sp>
      <p:sp>
        <p:nvSpPr>
          <p:cNvPr id="4" name="TextBox 3"/>
          <p:cNvSpPr txBox="1"/>
          <p:nvPr/>
        </p:nvSpPr>
        <p:spPr>
          <a:xfrm>
            <a:off x="566928" y="2481943"/>
            <a:ext cx="2372364" cy="3693319"/>
          </a:xfrm>
          <a:prstGeom prst="rect">
            <a:avLst/>
          </a:prstGeom>
          <a:noFill/>
        </p:spPr>
        <p:txBody>
          <a:bodyPr wrap="square" rtlCol="0">
            <a:spAutoFit/>
          </a:bodyPr>
          <a:lstStyle/>
          <a:p>
            <a:r>
              <a:rPr lang="en-US" dirty="0" smtClean="0"/>
              <a:t>Possible Locations :</a:t>
            </a:r>
          </a:p>
          <a:p>
            <a:endParaRPr lang="en-US" dirty="0"/>
          </a:p>
          <a:p>
            <a:pPr marL="285750" indent="-285750">
              <a:buFont typeface="Arial" charset="0"/>
              <a:buChar char="•"/>
            </a:pPr>
            <a:r>
              <a:rPr lang="en-US" dirty="0" smtClean="0"/>
              <a:t>Pockets</a:t>
            </a:r>
          </a:p>
          <a:p>
            <a:pPr marL="285750" indent="-285750">
              <a:buFont typeface="Arial" charset="0"/>
              <a:buChar char="•"/>
            </a:pPr>
            <a:endParaRPr lang="en-US" dirty="0" smtClean="0"/>
          </a:p>
          <a:p>
            <a:pPr marL="285750" indent="-285750">
              <a:buFont typeface="Arial" charset="0"/>
              <a:buChar char="•"/>
            </a:pPr>
            <a:r>
              <a:rPr lang="en-US" dirty="0" smtClean="0"/>
              <a:t>Wrists</a:t>
            </a:r>
          </a:p>
          <a:p>
            <a:pPr marL="285750" indent="-285750">
              <a:buFont typeface="Arial" charset="0"/>
              <a:buChar char="•"/>
            </a:pPr>
            <a:endParaRPr lang="en-US" dirty="0" smtClean="0"/>
          </a:p>
          <a:p>
            <a:pPr marL="285750" indent="-285750">
              <a:buFont typeface="Arial" charset="0"/>
              <a:buChar char="•"/>
            </a:pPr>
            <a:r>
              <a:rPr lang="en-US" dirty="0" smtClean="0"/>
              <a:t>Ankles</a:t>
            </a:r>
          </a:p>
          <a:p>
            <a:pPr marL="285750" indent="-285750">
              <a:buFont typeface="Arial" charset="0"/>
              <a:buChar char="•"/>
            </a:pPr>
            <a:endParaRPr lang="en-US" dirty="0" smtClean="0"/>
          </a:p>
          <a:p>
            <a:pPr marL="285750" indent="-285750">
              <a:buFont typeface="Arial" charset="0"/>
              <a:buChar char="•"/>
            </a:pPr>
            <a:r>
              <a:rPr lang="en-US" dirty="0" smtClean="0"/>
              <a:t>Arms</a:t>
            </a:r>
          </a:p>
          <a:p>
            <a:pPr marL="285750" indent="-285750">
              <a:buFont typeface="Arial" charset="0"/>
              <a:buChar char="•"/>
            </a:pPr>
            <a:endParaRPr lang="en-US" dirty="0" smtClean="0"/>
          </a:p>
          <a:p>
            <a:pPr marL="285750" indent="-285750">
              <a:buFont typeface="Arial" charset="0"/>
              <a:buChar char="•"/>
            </a:pPr>
            <a:r>
              <a:rPr lang="en-US" dirty="0" smtClean="0"/>
              <a:t>Ears</a:t>
            </a:r>
          </a:p>
          <a:p>
            <a:pPr marL="285750" indent="-285750">
              <a:buFont typeface="Arial" charset="0"/>
              <a:buChar char="•"/>
            </a:pPr>
            <a:endParaRPr lang="en-US" dirty="0" smtClean="0"/>
          </a:p>
          <a:p>
            <a:pPr marL="285750" indent="-285750">
              <a:buFont typeface="Arial" charset="0"/>
              <a:buChar char="•"/>
            </a:pPr>
            <a:r>
              <a:rPr lang="en-US" dirty="0" smtClean="0"/>
              <a:t>Waist</a:t>
            </a:r>
            <a:endParaRPr lang="en-US" dirty="0"/>
          </a:p>
        </p:txBody>
      </p:sp>
      <p:pic>
        <p:nvPicPr>
          <p:cNvPr id="5" name="Picture 4"/>
          <p:cNvPicPr>
            <a:picLocks noChangeAspect="1"/>
          </p:cNvPicPr>
          <p:nvPr/>
        </p:nvPicPr>
        <p:blipFill>
          <a:blip r:embed="rId2"/>
          <a:stretch>
            <a:fillRect/>
          </a:stretch>
        </p:blipFill>
        <p:spPr>
          <a:xfrm>
            <a:off x="6402977" y="2481943"/>
            <a:ext cx="4119154" cy="4119154"/>
          </a:xfrm>
          <a:prstGeom prst="rect">
            <a:avLst/>
          </a:prstGeom>
        </p:spPr>
      </p:pic>
    </p:spTree>
    <p:extLst>
      <p:ext uri="{BB962C8B-B14F-4D97-AF65-F5344CB8AC3E}">
        <p14:creationId xmlns:p14="http://schemas.microsoft.com/office/powerpoint/2010/main" val="6717324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xmlns="" id="{5C8F0397-2A2F-FA44-A11D-5385B5FC3F64}"/>
              </a:ext>
            </a:extLst>
          </p:cNvPr>
          <p:cNvSpPr>
            <a:spLocks noGrp="1"/>
          </p:cNvSpPr>
          <p:nvPr>
            <p:ph type="title"/>
          </p:nvPr>
        </p:nvSpPr>
        <p:spPr>
          <a:xfrm>
            <a:off x="579991" y="1471280"/>
            <a:ext cx="11254958" cy="1089529"/>
          </a:xfrm>
        </p:spPr>
        <p:txBody>
          <a:bodyPr/>
          <a:lstStyle/>
          <a:p>
            <a:r>
              <a:rPr lang="en-US" dirty="0" smtClean="0"/>
              <a:t>Challenge 3- Devices carried by a person vary over time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91" y="2560809"/>
            <a:ext cx="9223957" cy="4075122"/>
          </a:xfrm>
          <a:prstGeom prst="rect">
            <a:avLst/>
          </a:prstGeom>
        </p:spPr>
      </p:pic>
    </p:spTree>
    <p:extLst>
      <p:ext uri="{BB962C8B-B14F-4D97-AF65-F5344CB8AC3E}">
        <p14:creationId xmlns:p14="http://schemas.microsoft.com/office/powerpoint/2010/main" val="28015793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5926C5-C52F-F949-A47F-7A5D9EEEAA93}"/>
              </a:ext>
            </a:extLst>
          </p:cNvPr>
          <p:cNvSpPr>
            <a:spLocks noGrp="1"/>
          </p:cNvSpPr>
          <p:nvPr>
            <p:ph type="title"/>
          </p:nvPr>
        </p:nvSpPr>
        <p:spPr/>
        <p:txBody>
          <a:bodyPr/>
          <a:lstStyle/>
          <a:p>
            <a:r>
              <a:rPr lang="en-US" dirty="0" smtClean="0"/>
              <a:t>Our Solution</a:t>
            </a:r>
            <a:endParaRPr lang="en-US" dirty="0"/>
          </a:p>
        </p:txBody>
      </p:sp>
      <p:sp>
        <p:nvSpPr>
          <p:cNvPr id="6" name="TextBox 5"/>
          <p:cNvSpPr txBox="1"/>
          <p:nvPr/>
        </p:nvSpPr>
        <p:spPr>
          <a:xfrm>
            <a:off x="566928" y="2312126"/>
            <a:ext cx="11625072" cy="3416320"/>
          </a:xfrm>
          <a:prstGeom prst="rect">
            <a:avLst/>
          </a:prstGeom>
          <a:noFill/>
        </p:spPr>
        <p:txBody>
          <a:bodyPr wrap="square" rtlCol="0">
            <a:spAutoFit/>
          </a:bodyPr>
          <a:lstStyle/>
          <a:p>
            <a:pPr marL="285750" indent="-285750">
              <a:buFont typeface="Arial" charset="0"/>
              <a:buChar char="•"/>
            </a:pPr>
            <a:r>
              <a:rPr lang="en-US" dirty="0" smtClean="0"/>
              <a:t>Create a robust  ‘</a:t>
            </a:r>
            <a:r>
              <a:rPr lang="en-US" b="1" dirty="0" smtClean="0"/>
              <a:t>Virtual Activity Sensor</a:t>
            </a:r>
            <a:r>
              <a:rPr lang="en-US" dirty="0" smtClean="0"/>
              <a:t>’ by sensor fusion of the IMU sensors using Deep Learning</a:t>
            </a:r>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r>
              <a:rPr lang="en-US" dirty="0" smtClean="0"/>
              <a:t>Have the same format and similar behavior regardless of sensor’s availability, locations, sampling rates etc.</a:t>
            </a:r>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r>
              <a:rPr lang="en-US" dirty="0" smtClean="0"/>
              <a:t>Decouple Hardware and Software</a:t>
            </a:r>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r>
              <a:rPr lang="en-US" dirty="0" smtClean="0"/>
              <a:t>Help ML engineers to develop their algorithms in a hardware-agnostic way based on this virtual activity sensor</a:t>
            </a:r>
          </a:p>
          <a:p>
            <a:pPr marL="285750" indent="-285750">
              <a:buFont typeface="Arial" charset="0"/>
              <a:buChar char="•"/>
            </a:pP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1508258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4684</TotalTime>
  <Words>819</Words>
  <Application>Microsoft Macintosh PowerPoint</Application>
  <PresentationFormat>Widescreen</PresentationFormat>
  <Paragraphs>212</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 Regular</vt:lpstr>
      <vt:lpstr>Cambria Math</vt:lpstr>
      <vt:lpstr>Georgia</vt:lpstr>
      <vt:lpstr>System Font Regular</vt:lpstr>
      <vt:lpstr>Arial</vt:lpstr>
      <vt:lpstr>Office Theme</vt:lpstr>
      <vt:lpstr>CSE 727: Seminar </vt:lpstr>
      <vt:lpstr>SenseHAR:</vt:lpstr>
      <vt:lpstr>Smartphones and Wearables</vt:lpstr>
      <vt:lpstr>Human Activity Recognition(HAR)</vt:lpstr>
      <vt:lpstr>Existing Methods for HAR</vt:lpstr>
      <vt:lpstr>Challenge 1- Heterogeneity in devices</vt:lpstr>
      <vt:lpstr>Challenge 2- Different Locations</vt:lpstr>
      <vt:lpstr>Challenge 3- Devices carried by a person vary over time</vt:lpstr>
      <vt:lpstr>Our Solution</vt:lpstr>
      <vt:lpstr>Our Solution- Overview</vt:lpstr>
      <vt:lpstr>A Ideal Virtual Activity Sensor</vt:lpstr>
      <vt:lpstr>How Do We Obtain This  Virtual Activity Sensor ?</vt:lpstr>
      <vt:lpstr>Branched Parallel Training Framework </vt:lpstr>
      <vt:lpstr>Sensor Fusion Model</vt:lpstr>
      <vt:lpstr>Stage 1: Extracts Intra-Sensor Features</vt:lpstr>
      <vt:lpstr>Stage 2: Capture Inter-Sensor Features</vt:lpstr>
      <vt:lpstr>Stage 3: Obtain a Constant Frequency</vt:lpstr>
      <vt:lpstr>IMPLEMENTATION</vt:lpstr>
      <vt:lpstr>Constructing SenseHAR</vt:lpstr>
      <vt:lpstr>Testing on subset of devices</vt:lpstr>
      <vt:lpstr>Calibrating for a new hardware</vt:lpstr>
      <vt:lpstr>RESULTS</vt:lpstr>
      <vt:lpstr>Dataset Details</vt:lpstr>
      <vt:lpstr>Different combination of devices</vt:lpstr>
      <vt:lpstr>New device with Different Sensors</vt:lpstr>
      <vt:lpstr>New device with Different Sampling Frequency</vt:lpstr>
      <vt:lpstr>New device in a Different Location</vt:lpstr>
      <vt:lpstr>Training time for a New Device</vt:lpstr>
      <vt:lpstr>Future Work</vt:lpstr>
      <vt:lpstr>Conclusion</vt:lpstr>
      <vt:lpstr>PowerPoint Presentation</vt:lpstr>
      <vt:lpstr>References</vt:lpstr>
      <vt:lpstr>PowerPoint Presentation</vt:lpstr>
    </vt:vector>
  </TitlesOfParts>
  <Manager/>
  <Company>University at Buffalo</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Microsoft Office User</cp:lastModifiedBy>
  <cp:revision>136</cp:revision>
  <dcterms:created xsi:type="dcterms:W3CDTF">2019-04-04T19:20:28Z</dcterms:created>
  <dcterms:modified xsi:type="dcterms:W3CDTF">2020-03-27T01:59:53Z</dcterms:modified>
  <cp:category/>
</cp:coreProperties>
</file>